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30"/>
  </p:notesMasterIdLst>
  <p:sldIdLst>
    <p:sldId id="256" r:id="rId3"/>
    <p:sldId id="277" r:id="rId4"/>
    <p:sldId id="257" r:id="rId5"/>
    <p:sldId id="278" r:id="rId6"/>
    <p:sldId id="282" r:id="rId7"/>
    <p:sldId id="283" r:id="rId8"/>
    <p:sldId id="285"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58" r:id="rId27"/>
    <p:sldId id="284" r:id="rId28"/>
    <p:sldId id="286"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238"/>
    <a:srgbClr val="2F7026"/>
    <a:srgbClr val="37B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43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75.online/partner/UVIC"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330fe385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Canada- </a:t>
            </a:r>
            <a:r>
              <a:rPr lang="en" u="sng">
                <a:solidFill>
                  <a:schemeClr val="hlink"/>
                </a:solidFill>
                <a:hlinkClick r:id="rId3"/>
              </a:rPr>
              <a:t>https://un75.online/partner/UVIC</a:t>
            </a:r>
            <a:r>
              <a:rPr lang="en"/>
              <a:t>  China- https://cn.un75.online/?partner=UVIC</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
        <p:nvSpPr>
          <p:cNvPr id="58" name="Google Shape;58;ga330fe385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330fe385d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330fe385d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330fe385d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330fe385d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t>Be specific. We welcome concrete proposals and constructive criticism</a:t>
            </a:r>
            <a:endParaRPr sz="1800"/>
          </a:p>
          <a:p>
            <a:pPr marL="0" lvl="0" indent="0" algn="l" rtl="0">
              <a:spcBef>
                <a:spcPts val="0"/>
              </a:spcBef>
              <a:spcAft>
                <a:spcPts val="0"/>
              </a:spcAft>
              <a:buNone/>
            </a:pP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74f09906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74f09906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b74f09906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b74f09906a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Each participant places a sticker from each category along the gradient from worse to better. Use callout notes to document why.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74f09906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74f09906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4f09906a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4f09906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74f09906a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74f09906a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t>Be specific. We welcome concrete proposals and constructive criticism</a:t>
            </a:r>
            <a:endParaRPr sz="1800"/>
          </a:p>
          <a:p>
            <a:pPr marL="0" lvl="0" indent="0" algn="l" rtl="0">
              <a:spcBef>
                <a:spcPts val="0"/>
              </a:spcBef>
              <a:spcAft>
                <a:spcPts val="0"/>
              </a:spcAft>
              <a:buNone/>
            </a:pP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74f09906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b74f09906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b74f09906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b74f09906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Each participant places a sticker from each category along the gradient from worse to better. Use callout notes to document why.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74f09906a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74f09906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67f1a47c1_2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
            </a:r>
            <a:br>
              <a:rPr lang="en-GB"/>
            </a:br>
            <a:r>
              <a:rPr lang="en-GB" sz="1100" b="0" i="0" u="none" strike="noStrike" cap="none">
                <a:solidFill>
                  <a:srgbClr val="000000"/>
                </a:solidFill>
                <a:latin typeface="Arial"/>
                <a:ea typeface="Arial"/>
                <a:cs typeface="Arial"/>
                <a:sym typeface="Arial"/>
              </a:rPr>
              <a:t>Sustainability is most often defined as meeting the needs of the present without compromising the ability of future generations to meet theirs. It has three main pillars: </a:t>
            </a:r>
            <a:r>
              <a:rPr lang="en-GB" sz="1100" b="1" i="0" u="none" strike="noStrike" cap="none">
                <a:solidFill>
                  <a:srgbClr val="000000"/>
                </a:solidFill>
                <a:latin typeface="Arial"/>
                <a:ea typeface="Arial"/>
                <a:cs typeface="Arial"/>
                <a:sym typeface="Arial"/>
              </a:rPr>
              <a:t>economic, environmental, and social</a:t>
            </a:r>
            <a:r>
              <a:rPr lang="en-GB" sz="1100" b="0" i="0" u="none" strike="noStrike" cap="none">
                <a:solidFill>
                  <a:srgbClr val="000000"/>
                </a:solidFill>
                <a:latin typeface="Arial"/>
                <a:ea typeface="Arial"/>
                <a:cs typeface="Arial"/>
                <a:sym typeface="Arial"/>
              </a:rPr>
              <a:t>. These three pillars are informally referred to as people, planet and profits.</a:t>
            </a:r>
            <a:endParaRPr/>
          </a:p>
          <a:p>
            <a:pPr marL="0" lvl="0" indent="0" algn="l" rtl="0">
              <a:lnSpc>
                <a:spcPct val="115000"/>
              </a:lnSpc>
              <a:spcBef>
                <a:spcPts val="120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0" i="0" u="none" strike="noStrike" cap="none">
                <a:solidFill>
                  <a:srgbClr val="000000"/>
                </a:solidFill>
                <a:latin typeface="Arial"/>
                <a:ea typeface="Arial"/>
                <a:cs typeface="Arial"/>
                <a:sym typeface="Arial"/>
              </a:rPr>
              <a:t>193 countries have officially adopted the SDGs</a:t>
            </a:r>
            <a:endParaRPr/>
          </a:p>
          <a:p>
            <a:pPr marL="0" lvl="0" indent="0" algn="l" rtl="0">
              <a:lnSpc>
                <a:spcPct val="115000"/>
              </a:lnSpc>
              <a:spcBef>
                <a:spcPts val="120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0" i="0" u="none" strike="noStrike" cap="none">
                <a:solidFill>
                  <a:srgbClr val="000000"/>
                </a:solidFill>
                <a:latin typeface="Arial"/>
                <a:ea typeface="Arial"/>
                <a:cs typeface="Arial"/>
                <a:sym typeface="Arial"/>
              </a:rPr>
              <a:t>At its core, the 2030 Agenda includes 17 Sustainable Development Goals (SDGs) comprising 169 targets to be achieved by 2030.</a:t>
            </a:r>
            <a:endParaRPr/>
          </a:p>
          <a:p>
            <a:pPr marL="0" lvl="0" indent="0" algn="l" rtl="0">
              <a:lnSpc>
                <a:spcPct val="115000"/>
              </a:lnSpc>
              <a:spcBef>
                <a:spcPts val="120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0" i="0" u="none" strike="noStrike" cap="none">
                <a:solidFill>
                  <a:srgbClr val="000000"/>
                </a:solidFill>
                <a:latin typeface="Arial"/>
                <a:ea typeface="Arial"/>
                <a:cs typeface="Arial"/>
                <a:sym typeface="Arial"/>
              </a:rPr>
              <a:t> Implicit in the SDGs logic is that the goals, and targets, relate to and depend on each other</a:t>
            </a:r>
            <a:endParaRPr/>
          </a:p>
          <a:p>
            <a:pPr marL="0" lvl="0" indent="0" algn="l" rtl="0">
              <a:lnSpc>
                <a:spcPct val="115000"/>
              </a:lnSpc>
              <a:spcBef>
                <a:spcPts val="120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0" i="0" u="none" strike="noStrike" cap="none">
                <a:solidFill>
                  <a:srgbClr val="000000"/>
                </a:solidFill>
                <a:latin typeface="Arial"/>
                <a:ea typeface="Arial"/>
                <a:cs typeface="Arial"/>
                <a:sym typeface="Arial"/>
              </a:rPr>
              <a:t>Decade of action</a:t>
            </a:r>
            <a:endParaRPr/>
          </a:p>
          <a:p>
            <a:pPr marL="0" lvl="0" indent="0" algn="l" rtl="0">
              <a:lnSpc>
                <a:spcPct val="100000"/>
              </a:lnSpc>
              <a:spcBef>
                <a:spcPts val="1200"/>
              </a:spcBef>
              <a:spcAft>
                <a:spcPts val="0"/>
              </a:spcAft>
              <a:buSzPts val="1100"/>
              <a:buNone/>
            </a:pPr>
            <a:endParaRPr/>
          </a:p>
        </p:txBody>
      </p:sp>
      <p:sp>
        <p:nvSpPr>
          <p:cNvPr id="93" name="Google Shape;93;gf67f1a47c1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74f09906a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74f09906a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74f09906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74f09906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t>Be specific. We welcome concrete proposals and constructive criticism</a:t>
            </a:r>
            <a:endParaRPr sz="1800"/>
          </a:p>
          <a:p>
            <a:pPr marL="0" lvl="0" indent="0" algn="l" rtl="0">
              <a:spcBef>
                <a:spcPts val="0"/>
              </a:spcBef>
              <a:spcAft>
                <a:spcPts val="0"/>
              </a:spcAft>
              <a:buNone/>
            </a:pP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74f09906a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b74f09906a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b74f09906a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b74f09906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Each participant places a sticker from each category along the gradient from worse to better. Use callout notes to document why.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b74f09906a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b74f09906a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UNSDGs as a prompt to identify priorities. Save those goals that are thought to be a lower priority right now in the cupped hands. Use sticky notes to document the discussion around the priorities identified.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UNSDGs as a prompt to identify priorities. Save those goals that are thought to be a lower priority right now in the cupped hands. Use sticky notes to document the discussion around the priorities identified.</a:t>
            </a:r>
            <a:endParaRPr/>
          </a:p>
        </p:txBody>
      </p:sp>
    </p:spTree>
    <p:extLst>
      <p:ext uri="{BB962C8B-B14F-4D97-AF65-F5344CB8AC3E}">
        <p14:creationId xmlns:p14="http://schemas.microsoft.com/office/powerpoint/2010/main" val="8919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UNSDGs as a prompt to identify priorities. Save those goals that are thought to be a lower priority right now in the cupped hands. Use sticky notes to document the discussion around the priorities identified.</a:t>
            </a:r>
            <a:endParaRPr/>
          </a:p>
        </p:txBody>
      </p:sp>
    </p:spTree>
    <p:extLst>
      <p:ext uri="{BB962C8B-B14F-4D97-AF65-F5344CB8AC3E}">
        <p14:creationId xmlns:p14="http://schemas.microsoft.com/office/powerpoint/2010/main" val="334616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a330fe385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a330fe385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67f1a47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f67f1a4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a330fe385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a330fe385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8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330fe385d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330fe385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433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330fe385d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330fe385d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t>Be specific. We welcome concrete proposals and constructive criticism</a:t>
            </a:r>
            <a:endParaRPr sz="1800"/>
          </a:p>
          <a:p>
            <a:pPr marL="0" lvl="0" indent="0" algn="l" rtl="0">
              <a:spcBef>
                <a:spcPts val="0"/>
              </a:spcBef>
              <a:spcAft>
                <a:spcPts val="0"/>
              </a:spcAft>
              <a:buNone/>
            </a:pPr>
            <a:endParaRPr sz="1000"/>
          </a:p>
        </p:txBody>
      </p:sp>
    </p:spTree>
    <p:extLst>
      <p:ext uri="{BB962C8B-B14F-4D97-AF65-F5344CB8AC3E}">
        <p14:creationId xmlns:p14="http://schemas.microsoft.com/office/powerpoint/2010/main" val="87750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a330fe385d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a330fe385d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330fe385d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330fe385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79463" y="67235"/>
            <a:ext cx="7583400" cy="857400"/>
          </a:xfrm>
          <a:prstGeom prst="rect">
            <a:avLst/>
          </a:prstGeom>
          <a:noFill/>
          <a:ln>
            <a:noFill/>
          </a:ln>
        </p:spPr>
        <p:txBody>
          <a:bodyPr spcFirstLastPara="1" wrap="square" lIns="91425" tIns="45700" rIns="91425" bIns="45700" anchor="ctr" anchorCtr="0">
            <a:noAutofit/>
          </a:bodyPr>
          <a:lstStyle>
            <a:lvl1pPr lvl="0" algn="ctr" rtl="0">
              <a:lnSpc>
                <a:spcPct val="95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955675" y="1200150"/>
            <a:ext cx="7232700" cy="3218400"/>
          </a:xfrm>
          <a:prstGeom prst="rect">
            <a:avLst/>
          </a:prstGeom>
          <a:noFill/>
          <a:ln>
            <a:noFill/>
          </a:ln>
        </p:spPr>
        <p:txBody>
          <a:bodyPr spcFirstLastPara="1" wrap="square" lIns="91425" tIns="45700" rIns="91425" bIns="45700" anchor="t" anchorCtr="0">
            <a:noAutofit/>
          </a:bodyPr>
          <a:lstStyle>
            <a:lvl1pPr marL="457200" lvl="0" indent="-331470" algn="l" rtl="0">
              <a:spcBef>
                <a:spcPts val="2000"/>
              </a:spcBef>
              <a:spcAft>
                <a:spcPts val="0"/>
              </a:spcAft>
              <a:buClr>
                <a:schemeClr val="lt1"/>
              </a:buClr>
              <a:buSzPts val="1620"/>
              <a:buChar char="●"/>
              <a:defRPr/>
            </a:lvl1pPr>
            <a:lvl2pPr marL="914400" lvl="1" indent="-331469" algn="l" rtl="0">
              <a:spcBef>
                <a:spcPts val="1000"/>
              </a:spcBef>
              <a:spcAft>
                <a:spcPts val="0"/>
              </a:spcAft>
              <a:buClr>
                <a:schemeClr val="lt1"/>
              </a:buClr>
              <a:buSzPts val="1620"/>
              <a:buChar char="○"/>
              <a:defRPr/>
            </a:lvl2pPr>
            <a:lvl3pPr marL="1371600" lvl="2" indent="-331469" algn="l" rtl="0">
              <a:spcBef>
                <a:spcPts val="1000"/>
              </a:spcBef>
              <a:spcAft>
                <a:spcPts val="0"/>
              </a:spcAft>
              <a:buClr>
                <a:schemeClr val="lt1"/>
              </a:buClr>
              <a:buSzPts val="1620"/>
              <a:buChar char="■"/>
              <a:defRPr/>
            </a:lvl3pPr>
            <a:lvl4pPr marL="1828800" lvl="3" indent="-331469" algn="l" rtl="0">
              <a:spcBef>
                <a:spcPts val="1000"/>
              </a:spcBef>
              <a:spcAft>
                <a:spcPts val="0"/>
              </a:spcAft>
              <a:buClr>
                <a:schemeClr val="lt1"/>
              </a:buClr>
              <a:buSzPts val="1620"/>
              <a:buChar char="●"/>
              <a:defRPr/>
            </a:lvl4pPr>
            <a:lvl5pPr marL="2286000" lvl="4" indent="-331470" algn="l" rtl="0">
              <a:spcBef>
                <a:spcPts val="1000"/>
              </a:spcBef>
              <a:spcAft>
                <a:spcPts val="0"/>
              </a:spcAft>
              <a:buClr>
                <a:schemeClr val="lt1"/>
              </a:buClr>
              <a:buSzPts val="1620"/>
              <a:buChar char="○"/>
              <a:defRPr/>
            </a:lvl5pPr>
            <a:lvl6pPr marL="2743200" lvl="5" indent="-331470" algn="l" rtl="0">
              <a:spcBef>
                <a:spcPts val="1000"/>
              </a:spcBef>
              <a:spcAft>
                <a:spcPts val="0"/>
              </a:spcAft>
              <a:buClr>
                <a:schemeClr val="lt1"/>
              </a:buClr>
              <a:buSzPts val="1620"/>
              <a:buChar char="■"/>
              <a:defRPr/>
            </a:lvl6pPr>
            <a:lvl7pPr marL="3200400" lvl="6" indent="-331470" algn="l" rtl="0">
              <a:spcBef>
                <a:spcPts val="1600"/>
              </a:spcBef>
              <a:spcAft>
                <a:spcPts val="0"/>
              </a:spcAft>
              <a:buClr>
                <a:schemeClr val="lt1"/>
              </a:buClr>
              <a:buSzPts val="1620"/>
              <a:buChar char="●"/>
              <a:defRPr/>
            </a:lvl7pPr>
            <a:lvl8pPr marL="3657600" lvl="7" indent="-331470" algn="l" rtl="0">
              <a:spcBef>
                <a:spcPts val="1600"/>
              </a:spcBef>
              <a:spcAft>
                <a:spcPts val="0"/>
              </a:spcAft>
              <a:buClr>
                <a:schemeClr val="lt1"/>
              </a:buClr>
              <a:buSzPts val="1620"/>
              <a:buChar char="○"/>
              <a:defRPr/>
            </a:lvl8pPr>
            <a:lvl9pPr marL="4114800" lvl="8" indent="-331470" algn="l" rtl="0">
              <a:spcBef>
                <a:spcPts val="1600"/>
              </a:spcBef>
              <a:spcAft>
                <a:spcPts val="1600"/>
              </a:spcAft>
              <a:buClr>
                <a:schemeClr val="lt1"/>
              </a:buClr>
              <a:buSzPts val="1620"/>
              <a:buChar char="■"/>
              <a:defRPr/>
            </a:lvl9pPr>
          </a:lstStyle>
          <a:p>
            <a:endParaRPr/>
          </a:p>
        </p:txBody>
      </p:sp>
      <p:sp>
        <p:nvSpPr>
          <p:cNvPr id="53" name="Google Shape;53;p13"/>
          <p:cNvSpPr txBox="1">
            <a:spLocks noGrp="1"/>
          </p:cNvSpPr>
          <p:nvPr>
            <p:ph type="dt" idx="10"/>
          </p:nvPr>
        </p:nvSpPr>
        <p:spPr>
          <a:xfrm>
            <a:off x="5486400" y="4629150"/>
            <a:ext cx="32004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457200" y="4629150"/>
            <a:ext cx="3200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4305300" y="4629150"/>
            <a:ext cx="5334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189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61853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934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09158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827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5781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72272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0469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6079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6635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378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779463" y="67235"/>
            <a:ext cx="7583400" cy="857400"/>
          </a:xfrm>
          <a:prstGeom prst="rect">
            <a:avLst/>
          </a:prstGeom>
          <a:noFill/>
          <a:ln>
            <a:noFill/>
          </a:ln>
        </p:spPr>
        <p:txBody>
          <a:bodyPr spcFirstLastPara="1" wrap="square" lIns="91425" tIns="45700" rIns="91425" bIns="45700" anchor="ctr" anchorCtr="0">
            <a:noAutofit/>
          </a:bodyPr>
          <a:lstStyle>
            <a:lvl1pPr lvl="0" algn="ctr" rtl="0">
              <a:lnSpc>
                <a:spcPct val="95000"/>
              </a:lnSpc>
              <a:spcBef>
                <a:spcPts val="0"/>
              </a:spcBef>
              <a:spcAft>
                <a:spcPts val="0"/>
              </a:spcAft>
              <a:buClr>
                <a:schemeClr val="lt1"/>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4" name="Google Shape;84;p13"/>
          <p:cNvSpPr txBox="1">
            <a:spLocks noGrp="1"/>
          </p:cNvSpPr>
          <p:nvPr>
            <p:ph type="body" idx="1"/>
          </p:nvPr>
        </p:nvSpPr>
        <p:spPr>
          <a:xfrm>
            <a:off x="955675" y="1200150"/>
            <a:ext cx="7232700" cy="3218400"/>
          </a:xfrm>
          <a:prstGeom prst="rect">
            <a:avLst/>
          </a:prstGeom>
          <a:noFill/>
          <a:ln>
            <a:noFill/>
          </a:ln>
        </p:spPr>
        <p:txBody>
          <a:bodyPr spcFirstLastPara="1" wrap="square" lIns="91425" tIns="45700" rIns="91425" bIns="45700" anchor="t" anchorCtr="0">
            <a:noAutofit/>
          </a:bodyPr>
          <a:lstStyle>
            <a:lvl1pPr marL="457200" lvl="0" indent="-331470" algn="l" rtl="0">
              <a:lnSpc>
                <a:spcPct val="115000"/>
              </a:lnSpc>
              <a:spcBef>
                <a:spcPts val="2000"/>
              </a:spcBef>
              <a:spcAft>
                <a:spcPts val="0"/>
              </a:spcAft>
              <a:buClr>
                <a:schemeClr val="lt1"/>
              </a:buClr>
              <a:buSzPts val="1620"/>
              <a:buChar char="●"/>
              <a:defRPr/>
            </a:lvl1pPr>
            <a:lvl2pPr marL="914400" lvl="1" indent="-331469" algn="l" rtl="0">
              <a:lnSpc>
                <a:spcPct val="115000"/>
              </a:lnSpc>
              <a:spcBef>
                <a:spcPts val="1000"/>
              </a:spcBef>
              <a:spcAft>
                <a:spcPts val="0"/>
              </a:spcAft>
              <a:buClr>
                <a:schemeClr val="lt1"/>
              </a:buClr>
              <a:buSzPts val="1620"/>
              <a:buChar char="○"/>
              <a:defRPr/>
            </a:lvl2pPr>
            <a:lvl3pPr marL="1371600" lvl="2" indent="-331469" algn="l" rtl="0">
              <a:lnSpc>
                <a:spcPct val="115000"/>
              </a:lnSpc>
              <a:spcBef>
                <a:spcPts val="1000"/>
              </a:spcBef>
              <a:spcAft>
                <a:spcPts val="0"/>
              </a:spcAft>
              <a:buClr>
                <a:schemeClr val="lt1"/>
              </a:buClr>
              <a:buSzPts val="1620"/>
              <a:buChar char="■"/>
              <a:defRPr/>
            </a:lvl3pPr>
            <a:lvl4pPr marL="1828800" lvl="3" indent="-331469" algn="l" rtl="0">
              <a:lnSpc>
                <a:spcPct val="115000"/>
              </a:lnSpc>
              <a:spcBef>
                <a:spcPts val="1000"/>
              </a:spcBef>
              <a:spcAft>
                <a:spcPts val="0"/>
              </a:spcAft>
              <a:buClr>
                <a:schemeClr val="lt1"/>
              </a:buClr>
              <a:buSzPts val="1620"/>
              <a:buChar char="●"/>
              <a:defRPr/>
            </a:lvl4pPr>
            <a:lvl5pPr marL="2286000" lvl="4" indent="-331470" algn="l" rtl="0">
              <a:lnSpc>
                <a:spcPct val="115000"/>
              </a:lnSpc>
              <a:spcBef>
                <a:spcPts val="1000"/>
              </a:spcBef>
              <a:spcAft>
                <a:spcPts val="0"/>
              </a:spcAft>
              <a:buClr>
                <a:schemeClr val="lt1"/>
              </a:buClr>
              <a:buSzPts val="1620"/>
              <a:buChar char="○"/>
              <a:defRPr/>
            </a:lvl5pPr>
            <a:lvl6pPr marL="2743200" lvl="5" indent="-331470" algn="l" rtl="0">
              <a:lnSpc>
                <a:spcPct val="115000"/>
              </a:lnSpc>
              <a:spcBef>
                <a:spcPts val="1000"/>
              </a:spcBef>
              <a:spcAft>
                <a:spcPts val="0"/>
              </a:spcAft>
              <a:buClr>
                <a:schemeClr val="lt1"/>
              </a:buClr>
              <a:buSzPts val="1620"/>
              <a:buChar char="■"/>
              <a:defRPr/>
            </a:lvl6pPr>
            <a:lvl7pPr marL="3200400" lvl="6" indent="-331470" algn="l" rtl="0">
              <a:lnSpc>
                <a:spcPct val="115000"/>
              </a:lnSpc>
              <a:spcBef>
                <a:spcPts val="1600"/>
              </a:spcBef>
              <a:spcAft>
                <a:spcPts val="0"/>
              </a:spcAft>
              <a:buClr>
                <a:schemeClr val="lt1"/>
              </a:buClr>
              <a:buSzPts val="1620"/>
              <a:buChar char="●"/>
              <a:defRPr/>
            </a:lvl7pPr>
            <a:lvl8pPr marL="3657600" lvl="7" indent="-331470" algn="l" rtl="0">
              <a:lnSpc>
                <a:spcPct val="115000"/>
              </a:lnSpc>
              <a:spcBef>
                <a:spcPts val="1600"/>
              </a:spcBef>
              <a:spcAft>
                <a:spcPts val="0"/>
              </a:spcAft>
              <a:buClr>
                <a:schemeClr val="lt1"/>
              </a:buClr>
              <a:buSzPts val="1620"/>
              <a:buChar char="○"/>
              <a:defRPr/>
            </a:lvl8pPr>
            <a:lvl9pPr marL="4114800" lvl="8" indent="-331470" algn="l" rtl="0">
              <a:lnSpc>
                <a:spcPct val="115000"/>
              </a:lnSpc>
              <a:spcBef>
                <a:spcPts val="1600"/>
              </a:spcBef>
              <a:spcAft>
                <a:spcPts val="1600"/>
              </a:spcAft>
              <a:buClr>
                <a:schemeClr val="lt1"/>
              </a:buClr>
              <a:buSzPts val="1620"/>
              <a:buChar char="■"/>
              <a:defRPr/>
            </a:lvl9pPr>
          </a:lstStyle>
          <a:p>
            <a:endParaRPr/>
          </a:p>
        </p:txBody>
      </p:sp>
      <p:sp>
        <p:nvSpPr>
          <p:cNvPr id="85" name="Google Shape;85;p13"/>
          <p:cNvSpPr txBox="1">
            <a:spLocks noGrp="1"/>
          </p:cNvSpPr>
          <p:nvPr>
            <p:ph type="dt" idx="10"/>
          </p:nvPr>
        </p:nvSpPr>
        <p:spPr>
          <a:xfrm>
            <a:off x="5486400" y="4629150"/>
            <a:ext cx="32004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13"/>
          <p:cNvSpPr txBox="1">
            <a:spLocks noGrp="1"/>
          </p:cNvSpPr>
          <p:nvPr>
            <p:ph type="ftr" idx="11"/>
          </p:nvPr>
        </p:nvSpPr>
        <p:spPr>
          <a:xfrm>
            <a:off x="457200" y="4629150"/>
            <a:ext cx="3200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4305300" y="4629150"/>
            <a:ext cx="5334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2311080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3">
  <p:cSld name="Content 3">
    <p:spTree>
      <p:nvGrpSpPr>
        <p:cNvPr id="1" name="Shape 88"/>
        <p:cNvGrpSpPr/>
        <p:nvPr/>
      </p:nvGrpSpPr>
      <p:grpSpPr>
        <a:xfrm>
          <a:off x="0" y="0"/>
          <a:ext cx="0" cy="0"/>
          <a:chOff x="0" y="0"/>
          <a:chExt cx="0" cy="0"/>
        </a:xfrm>
      </p:grpSpPr>
      <p:sp>
        <p:nvSpPr>
          <p:cNvPr id="89" name="Google Shape;89;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0" name="Google Shape;90;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5944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706720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un.org/sustainabledevelopment/health/" TargetMode="Externa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un.org/sustainabledevelopment/education/" TargetMode="Externa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s://www.un.org/sustainabledevelopment/gender-equalit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hyperlink" Target="https://www.un.org/sustainabledevelopment/water-and-sanit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hyperlink" Target="https://www.un.org/sustainabledevelopment/energ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hyperlink" Target="https://www.un.org/sustainabledevelopment/economic-growt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un.org/sustainabledevelopment/infrastructure-industrialization/" TargetMode="Externa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hyperlink" Target="https://www.un.org/sustainabledevelopment/inequalit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hyperlink" Target="https://www.un.org/sustainabledevelopment/cit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un.org/sustainabledevelopment/sustainable-consumption-production/" TargetMode="Externa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jpg"/><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www.un.org/sustainabledevelopment/climate-change/" TargetMode="Externa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un.org/sustainabledevelopment/oceans/" TargetMode="Externa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hyperlink" Target="https://www.un.org/sustainabledevelopment/biodivers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hyperlink" Target="https://www.un.org/sustainabledevelopment/peace-justi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un.org/sustainabledevelopment/globalpartnerships/" TargetMode="Externa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22.jpg"/><Relationship Id="rId18" Type="http://schemas.openxmlformats.org/officeDocument/2006/relationships/image" Target="../media/image13.jpg"/><Relationship Id="rId3" Type="http://schemas.openxmlformats.org/officeDocument/2006/relationships/image" Target="../media/image30.jpg"/><Relationship Id="rId21" Type="http://schemas.openxmlformats.org/officeDocument/2006/relationships/image" Target="../media/image17.jpg"/><Relationship Id="rId7" Type="http://schemas.openxmlformats.org/officeDocument/2006/relationships/image" Target="../media/image28.jpg"/><Relationship Id="rId12" Type="http://schemas.openxmlformats.org/officeDocument/2006/relationships/image" Target="../media/image21.jpg"/><Relationship Id="rId17" Type="http://schemas.openxmlformats.org/officeDocument/2006/relationships/image" Target="../media/image12.jpg"/><Relationship Id="rId2" Type="http://schemas.openxmlformats.org/officeDocument/2006/relationships/notesSlide" Target="../notesSlides/notesSlide25.xml"/><Relationship Id="rId16" Type="http://schemas.openxmlformats.org/officeDocument/2006/relationships/image" Target="../media/image25.jpg"/><Relationship Id="rId20"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0.jpg"/><Relationship Id="rId5" Type="http://schemas.openxmlformats.org/officeDocument/2006/relationships/image" Target="../media/image26.jpg"/><Relationship Id="rId15" Type="http://schemas.openxmlformats.org/officeDocument/2006/relationships/image" Target="../media/image24.jpg"/><Relationship Id="rId10" Type="http://schemas.openxmlformats.org/officeDocument/2006/relationships/image" Target="../media/image19.jpg"/><Relationship Id="rId19" Type="http://schemas.openxmlformats.org/officeDocument/2006/relationships/image" Target="../media/image15.jpg"/><Relationship Id="rId4" Type="http://schemas.openxmlformats.org/officeDocument/2006/relationships/image" Target="../media/image31.gif"/><Relationship Id="rId9" Type="http://schemas.openxmlformats.org/officeDocument/2006/relationships/image" Target="../media/image18.jpg"/><Relationship Id="rId14" Type="http://schemas.openxmlformats.org/officeDocument/2006/relationships/image" Target="../media/image23.jpg"/><Relationship Id="rId22" Type="http://schemas.openxmlformats.org/officeDocument/2006/relationships/image" Target="../media/image3.jpg"/></Relationships>
</file>

<file path=ppt/slides/_rels/slide26.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22.jpg"/><Relationship Id="rId18" Type="http://schemas.openxmlformats.org/officeDocument/2006/relationships/image" Target="../media/image13.jpg"/><Relationship Id="rId3" Type="http://schemas.openxmlformats.org/officeDocument/2006/relationships/image" Target="../media/image30.jpg"/><Relationship Id="rId21" Type="http://schemas.openxmlformats.org/officeDocument/2006/relationships/image" Target="../media/image17.jpg"/><Relationship Id="rId7" Type="http://schemas.openxmlformats.org/officeDocument/2006/relationships/image" Target="../media/image28.jpg"/><Relationship Id="rId12" Type="http://schemas.openxmlformats.org/officeDocument/2006/relationships/image" Target="../media/image21.jpg"/><Relationship Id="rId17" Type="http://schemas.openxmlformats.org/officeDocument/2006/relationships/image" Target="../media/image12.jpg"/><Relationship Id="rId2" Type="http://schemas.openxmlformats.org/officeDocument/2006/relationships/notesSlide" Target="../notesSlides/notesSlide26.xml"/><Relationship Id="rId16" Type="http://schemas.openxmlformats.org/officeDocument/2006/relationships/image" Target="../media/image25.jpg"/><Relationship Id="rId20"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0.jpg"/><Relationship Id="rId5" Type="http://schemas.openxmlformats.org/officeDocument/2006/relationships/image" Target="../media/image26.jpg"/><Relationship Id="rId15" Type="http://schemas.openxmlformats.org/officeDocument/2006/relationships/image" Target="../media/image24.jpg"/><Relationship Id="rId10" Type="http://schemas.openxmlformats.org/officeDocument/2006/relationships/image" Target="../media/image19.jpg"/><Relationship Id="rId19" Type="http://schemas.openxmlformats.org/officeDocument/2006/relationships/image" Target="../media/image15.jpg"/><Relationship Id="rId4" Type="http://schemas.openxmlformats.org/officeDocument/2006/relationships/image" Target="../media/image31.gif"/><Relationship Id="rId9" Type="http://schemas.openxmlformats.org/officeDocument/2006/relationships/image" Target="../media/image18.jpg"/><Relationship Id="rId14" Type="http://schemas.openxmlformats.org/officeDocument/2006/relationships/image" Target="../media/image23.jpg"/><Relationship Id="rId22" Type="http://schemas.openxmlformats.org/officeDocument/2006/relationships/image" Target="../media/image3.jpg"/></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22.jpg"/><Relationship Id="rId18" Type="http://schemas.openxmlformats.org/officeDocument/2006/relationships/image" Target="../media/image13.jpg"/><Relationship Id="rId3" Type="http://schemas.openxmlformats.org/officeDocument/2006/relationships/image" Target="../media/image30.jpg"/><Relationship Id="rId21" Type="http://schemas.openxmlformats.org/officeDocument/2006/relationships/image" Target="../media/image17.jpg"/><Relationship Id="rId7" Type="http://schemas.openxmlformats.org/officeDocument/2006/relationships/image" Target="../media/image28.jpg"/><Relationship Id="rId12" Type="http://schemas.openxmlformats.org/officeDocument/2006/relationships/image" Target="../media/image21.jpg"/><Relationship Id="rId17" Type="http://schemas.openxmlformats.org/officeDocument/2006/relationships/image" Target="../media/image12.jpg"/><Relationship Id="rId2" Type="http://schemas.openxmlformats.org/officeDocument/2006/relationships/notesSlide" Target="../notesSlides/notesSlide27.xml"/><Relationship Id="rId16" Type="http://schemas.openxmlformats.org/officeDocument/2006/relationships/image" Target="../media/image25.jpg"/><Relationship Id="rId20"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0.jpg"/><Relationship Id="rId5" Type="http://schemas.openxmlformats.org/officeDocument/2006/relationships/image" Target="../media/image26.jpg"/><Relationship Id="rId15" Type="http://schemas.openxmlformats.org/officeDocument/2006/relationships/image" Target="../media/image24.jpg"/><Relationship Id="rId10" Type="http://schemas.openxmlformats.org/officeDocument/2006/relationships/image" Target="../media/image19.jpg"/><Relationship Id="rId19" Type="http://schemas.openxmlformats.org/officeDocument/2006/relationships/image" Target="../media/image15.jpg"/><Relationship Id="rId4" Type="http://schemas.openxmlformats.org/officeDocument/2006/relationships/image" Target="../media/image31.gif"/><Relationship Id="rId9" Type="http://schemas.openxmlformats.org/officeDocument/2006/relationships/image" Target="../media/image18.jpg"/><Relationship Id="rId14" Type="http://schemas.openxmlformats.org/officeDocument/2006/relationships/image" Target="../media/image23.jpg"/><Relationship Id="rId22"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un.org/development/desa/indigenouspeoples/wp-content/uploads/sites/19/2018/11/UNDRIP_E_web.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hyperlink" Target="https://www.un.org/sustainabledevelopment/povert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hyperlink" Target="https://www.un.org/sustainabledevelopment/hung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descr="slide 01.jpg"/>
          <p:cNvPicPr preferRelativeResize="0"/>
          <p:nvPr/>
        </p:nvPicPr>
        <p:blipFill rotWithShape="1">
          <a:blip r:embed="rId3">
            <a:alphaModFix/>
          </a:blip>
          <a:srcRect/>
          <a:stretch/>
        </p:blipFill>
        <p:spPr>
          <a:xfrm>
            <a:off x="0" y="0"/>
            <a:ext cx="9144002" cy="5183189"/>
          </a:xfrm>
          <a:prstGeom prst="rect">
            <a:avLst/>
          </a:prstGeom>
          <a:noFill/>
          <a:ln>
            <a:noFill/>
          </a:ln>
        </p:spPr>
      </p:pic>
      <p:pic>
        <p:nvPicPr>
          <p:cNvPr id="61" name="Google Shape;61;p14" descr="course advert UVic Edge.psd"/>
          <p:cNvPicPr preferRelativeResize="0"/>
          <p:nvPr/>
        </p:nvPicPr>
        <p:blipFill rotWithShape="1">
          <a:blip r:embed="rId4">
            <a:alphaModFix/>
          </a:blip>
          <a:srcRect/>
          <a:stretch/>
        </p:blipFill>
        <p:spPr>
          <a:xfrm>
            <a:off x="0" y="4239846"/>
            <a:ext cx="3331470" cy="943342"/>
          </a:xfrm>
          <a:prstGeom prst="rect">
            <a:avLst/>
          </a:prstGeom>
          <a:noFill/>
          <a:ln>
            <a:noFill/>
          </a:ln>
        </p:spPr>
      </p:pic>
      <p:sp>
        <p:nvSpPr>
          <p:cNvPr id="62" name="Google Shape;62;p14"/>
          <p:cNvSpPr txBox="1"/>
          <p:nvPr/>
        </p:nvSpPr>
        <p:spPr>
          <a:xfrm>
            <a:off x="407900" y="762475"/>
            <a:ext cx="7837500" cy="2277516"/>
          </a:xfrm>
          <a:prstGeom prst="rect">
            <a:avLst/>
          </a:prstGeom>
          <a:noFill/>
          <a:ln>
            <a:noFill/>
          </a:ln>
          <a:effectLst>
            <a:outerShdw blurRad="171450" dist="66675" dir="156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CA" sz="2600" b="1" dirty="0">
                <a:solidFill>
                  <a:srgbClr val="FFFFFF"/>
                </a:solidFill>
              </a:rPr>
              <a:t>Learning and Teaching the SDGs</a:t>
            </a:r>
            <a:endParaRPr sz="2600" b="1" dirty="0">
              <a:solidFill>
                <a:srgbClr val="FFFFFF"/>
              </a:solidFill>
            </a:endParaRPr>
          </a:p>
          <a:p>
            <a:pPr marL="0" lvl="0" indent="0" algn="l" rtl="0">
              <a:spcBef>
                <a:spcPts val="0"/>
              </a:spcBef>
              <a:spcAft>
                <a:spcPts val="0"/>
              </a:spcAft>
              <a:buNone/>
            </a:pPr>
            <a:endParaRPr sz="3000" b="1" dirty="0">
              <a:solidFill>
                <a:srgbClr val="FFFFFF"/>
              </a:solidFill>
            </a:endParaRPr>
          </a:p>
          <a:p>
            <a:pPr marL="0" lvl="0" indent="0" algn="l" rtl="0">
              <a:spcBef>
                <a:spcPts val="0"/>
              </a:spcBef>
              <a:spcAft>
                <a:spcPts val="0"/>
              </a:spcAft>
              <a:buNone/>
            </a:pPr>
            <a:r>
              <a:rPr lang="en-CA" sz="4000" b="1" i="1" dirty="0">
                <a:solidFill>
                  <a:srgbClr val="FFFFFF"/>
                </a:solidFill>
                <a:latin typeface="Times New Roman"/>
                <a:ea typeface="Times New Roman"/>
                <a:cs typeface="Times New Roman"/>
                <a:sym typeface="Times New Roman"/>
              </a:rPr>
              <a:t>W</a:t>
            </a:r>
            <a:r>
              <a:rPr lang="en" sz="4000" b="1" i="1" dirty="0">
                <a:solidFill>
                  <a:srgbClr val="FFFFFF"/>
                </a:solidFill>
                <a:latin typeface="Times New Roman"/>
                <a:ea typeface="Times New Roman"/>
                <a:cs typeface="Times New Roman"/>
                <a:sym typeface="Times New Roman"/>
              </a:rPr>
              <a:t>orking towards our Sustainable Development </a:t>
            </a:r>
            <a:r>
              <a:rPr lang="en" sz="4000" b="1" i="1" dirty="0" smtClean="0">
                <a:solidFill>
                  <a:srgbClr val="FFFFFF"/>
                </a:solidFill>
                <a:latin typeface="Times New Roman"/>
                <a:ea typeface="Times New Roman"/>
                <a:cs typeface="Times New Roman"/>
                <a:sym typeface="Times New Roman"/>
              </a:rPr>
              <a:t>Goals</a:t>
            </a:r>
            <a:endParaRPr sz="4000" b="1" i="1" dirty="0">
              <a:solidFill>
                <a:srgbClr val="FFFFFF"/>
              </a:solidFill>
              <a:latin typeface="Times New Roman"/>
              <a:ea typeface="Times New Roman"/>
              <a:cs typeface="Times New Roman"/>
              <a:sym typeface="Times New Roman"/>
            </a:endParaRPr>
          </a:p>
        </p:txBody>
      </p:sp>
      <p:sp>
        <p:nvSpPr>
          <p:cNvPr id="63" name="Google Shape;63;p14"/>
          <p:cNvSpPr/>
          <p:nvPr/>
        </p:nvSpPr>
        <p:spPr>
          <a:xfrm>
            <a:off x="7073692" y="4123745"/>
            <a:ext cx="66600" cy="482700"/>
          </a:xfrm>
          <a:prstGeom prst="rect">
            <a:avLst/>
          </a:prstGeom>
          <a:solidFill>
            <a:srgbClr val="434343"/>
          </a:solidFill>
          <a:ln>
            <a:noFill/>
          </a:ln>
          <a:effectLst>
            <a:outerShdw blurRad="57150" dist="19050" dir="15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4" name="Google Shape;64;p14"/>
          <p:cNvSpPr/>
          <p:nvPr/>
        </p:nvSpPr>
        <p:spPr>
          <a:xfrm>
            <a:off x="7605173" y="4241650"/>
            <a:ext cx="66600" cy="579600"/>
          </a:xfrm>
          <a:prstGeom prst="rect">
            <a:avLst/>
          </a:prstGeom>
          <a:solidFill>
            <a:srgbClr val="434343"/>
          </a:solidFill>
          <a:ln>
            <a:noFill/>
          </a:ln>
          <a:effectLst>
            <a:outerShdw blurRad="57150" dist="19050" dir="15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 name="Google Shape;65;p14"/>
          <p:cNvSpPr/>
          <p:nvPr/>
        </p:nvSpPr>
        <p:spPr>
          <a:xfrm>
            <a:off x="8070077" y="4005141"/>
            <a:ext cx="66600" cy="579600"/>
          </a:xfrm>
          <a:prstGeom prst="rect">
            <a:avLst/>
          </a:prstGeom>
          <a:solidFill>
            <a:srgbClr val="434343"/>
          </a:solidFill>
          <a:ln>
            <a:noFill/>
          </a:ln>
          <a:effectLst>
            <a:outerShdw blurRad="57150" dist="19050" dir="15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6" name="Google Shape;66;p14"/>
          <p:cNvSpPr/>
          <p:nvPr/>
        </p:nvSpPr>
        <p:spPr>
          <a:xfrm>
            <a:off x="7506033" y="3860039"/>
            <a:ext cx="66600" cy="634500"/>
          </a:xfrm>
          <a:prstGeom prst="rect">
            <a:avLst/>
          </a:prstGeom>
          <a:solidFill>
            <a:srgbClr val="434343"/>
          </a:solidFill>
          <a:ln>
            <a:noFill/>
          </a:ln>
          <a:effectLst>
            <a:outerShdw blurRad="57150" dist="19050" dir="15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l="1452" t="6457" r="3607" b="22342"/>
          <a:stretch/>
        </p:blipFill>
        <p:spPr>
          <a:xfrm>
            <a:off x="0" y="0"/>
            <a:ext cx="9144000" cy="5143504"/>
          </a:xfrm>
          <a:prstGeom prst="rect">
            <a:avLst/>
          </a:prstGeom>
          <a:noFill/>
          <a:ln>
            <a:noFill/>
          </a:ln>
        </p:spPr>
      </p:pic>
      <p:pic>
        <p:nvPicPr>
          <p:cNvPr id="152" name="Google Shape;152;p20"/>
          <p:cNvPicPr preferRelativeResize="0"/>
          <p:nvPr/>
        </p:nvPicPr>
        <p:blipFill>
          <a:blip r:embed="rId4">
            <a:alphaModFix/>
          </a:blip>
          <a:stretch>
            <a:fillRect/>
          </a:stretch>
        </p:blipFill>
        <p:spPr>
          <a:xfrm>
            <a:off x="371008" y="324451"/>
            <a:ext cx="2267449" cy="2319850"/>
          </a:xfrm>
          <a:prstGeom prst="rect">
            <a:avLst/>
          </a:prstGeom>
          <a:noFill/>
          <a:ln>
            <a:noFill/>
          </a:ln>
          <a:effectLst>
            <a:outerShdw blurRad="57150" dist="57150" dir="1140000" algn="bl" rotWithShape="0">
              <a:srgbClr val="000000"/>
            </a:outerShdw>
          </a:effectLst>
        </p:spPr>
      </p:pic>
      <p:sp>
        <p:nvSpPr>
          <p:cNvPr id="153" name="Google Shape;153;p20"/>
          <p:cNvSpPr txBox="1"/>
          <p:nvPr/>
        </p:nvSpPr>
        <p:spPr>
          <a:xfrm>
            <a:off x="3133200" y="324450"/>
            <a:ext cx="5491500" cy="3847177"/>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3 - Good Health and Well-being - Ensure healthy lives and promote well-being for all at all ages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seeks to ensure health and well-being for all, at every stage of life. The Goal addresses all major health priorities, including reproductive, maternal and child health; communicable, non-communicable and environmental diseases; universal health coverage; and access for all to safe, effective, quality and affordable medicines and vaccines. It also calls for more research and development, increased health financing, and strengthened capacity of all countries in health risk reduction and management.</a:t>
            </a:r>
          </a:p>
          <a:p>
            <a:pPr marL="0" lvl="0" indent="0" algn="l" rtl="0">
              <a:spcBef>
                <a:spcPts val="0"/>
              </a:spcBef>
              <a:spcAft>
                <a:spcPts val="0"/>
              </a:spcAft>
              <a:buNone/>
            </a:pPr>
            <a:r>
              <a:rPr lang="en-CA" i="1" dirty="0">
                <a:latin typeface="Times New Roman"/>
                <a:ea typeface="Times New Roman"/>
                <a:cs typeface="Times New Roman"/>
                <a:sym typeface="Times New Roman"/>
                <a:hlinkClick r:id="rId5"/>
              </a:rPr>
              <a:t>https://www.un.org/sustainabledevelopment/health/</a:t>
            </a:r>
            <a:r>
              <a:rPr lang="en" i="1" dirty="0">
                <a:latin typeface="Times New Roman"/>
                <a:ea typeface="Times New Roman"/>
                <a:cs typeface="Times New Roman"/>
                <a:sym typeface="Times New Roman"/>
              </a:rPr>
              <a:t> </a:t>
            </a:r>
            <a:endParaRPr sz="1200" dirty="0"/>
          </a:p>
          <a:p>
            <a:pPr marL="0" lvl="0" indent="0" algn="l" rtl="0">
              <a:spcBef>
                <a:spcPts val="0"/>
              </a:spcBef>
              <a:spcAft>
                <a:spcPts val="0"/>
              </a:spcAft>
              <a:buNone/>
            </a:pP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57"/>
        <p:cNvGrpSpPr/>
        <p:nvPr/>
      </p:nvGrpSpPr>
      <p:grpSpPr>
        <a:xfrm>
          <a:off x="0" y="0"/>
          <a:ext cx="0" cy="0"/>
          <a:chOff x="0" y="0"/>
          <a:chExt cx="0" cy="0"/>
        </a:xfrm>
      </p:grpSpPr>
      <p:pic>
        <p:nvPicPr>
          <p:cNvPr id="158" name="Google Shape;158;p21"/>
          <p:cNvPicPr preferRelativeResize="0"/>
          <p:nvPr/>
        </p:nvPicPr>
        <p:blipFill>
          <a:blip r:embed="rId3">
            <a:alphaModFix/>
          </a:blip>
          <a:stretch>
            <a:fillRect/>
          </a:stretch>
        </p:blipFill>
        <p:spPr>
          <a:xfrm>
            <a:off x="-1" y="0"/>
            <a:ext cx="9144000" cy="5168625"/>
          </a:xfrm>
          <a:prstGeom prst="rect">
            <a:avLst/>
          </a:prstGeom>
          <a:noFill/>
          <a:ln>
            <a:noFill/>
          </a:ln>
        </p:spPr>
      </p:pic>
      <p:pic>
        <p:nvPicPr>
          <p:cNvPr id="159" name="Google Shape;159;p21"/>
          <p:cNvPicPr preferRelativeResize="0"/>
          <p:nvPr/>
        </p:nvPicPr>
        <p:blipFill>
          <a:blip r:embed="rId4">
            <a:alphaModFix/>
          </a:blip>
          <a:stretch>
            <a:fillRect/>
          </a:stretch>
        </p:blipFill>
        <p:spPr>
          <a:xfrm>
            <a:off x="362762" y="324450"/>
            <a:ext cx="2259249" cy="2311474"/>
          </a:xfrm>
          <a:prstGeom prst="rect">
            <a:avLst/>
          </a:prstGeom>
          <a:noFill/>
          <a:ln>
            <a:noFill/>
          </a:ln>
          <a:effectLst>
            <a:outerShdw blurRad="57150" dist="38100" dir="660000" algn="bl" rotWithShape="0">
              <a:srgbClr val="000000"/>
            </a:outerShdw>
          </a:effectLst>
        </p:spPr>
      </p:pic>
      <p:sp>
        <p:nvSpPr>
          <p:cNvPr id="160" name="Google Shape;160;p21"/>
          <p:cNvSpPr txBox="1"/>
          <p:nvPr/>
        </p:nvSpPr>
        <p:spPr>
          <a:xfrm>
            <a:off x="3116700" y="324450"/>
            <a:ext cx="5508000" cy="4493508"/>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4 - Quality Education - Ensure inclusive and equitable quality education and promote lifelong learning opportunities for all  </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Despite progress, the world failed to meet the Millennium Development Goal of achieving universal primary education by 2015. In 2013, the latest year for which data are available, 59 million children of primary-school age were out of school. Estimates show that, among those 59 million children, 1 in 5 of those children had dropped out and recent trends suggest that 2 in 5 of out-of-school children will never set foot in a classroom. The Sustainable Development Goals clearly recognize that this gap must be closed, even as the international community more explicitly addresses the challenges of quality and equity.</a:t>
            </a:r>
          </a:p>
          <a:p>
            <a:pPr marL="0" lvl="0" indent="0" algn="l" rtl="0">
              <a:spcBef>
                <a:spcPts val="0"/>
              </a:spcBef>
              <a:spcAft>
                <a:spcPts val="0"/>
              </a:spcAft>
              <a:buNone/>
            </a:pPr>
            <a:r>
              <a:rPr lang="en-CA" b="1" dirty="0">
                <a:hlinkClick r:id="rId5"/>
              </a:rPr>
              <a:t>https://www.un.org/sustainabledevelopment/education/</a:t>
            </a:r>
            <a:r>
              <a:rPr lang="en" b="1" i="1" dirty="0">
                <a:latin typeface="Times New Roman"/>
                <a:cs typeface="Times New Roman"/>
                <a:sym typeface="Times New Roman"/>
              </a:rPr>
              <a:t> </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64"/>
        <p:cNvGrpSpPr/>
        <p:nvPr/>
      </p:nvGrpSpPr>
      <p:grpSpPr>
        <a:xfrm>
          <a:off x="0" y="0"/>
          <a:ext cx="0" cy="0"/>
          <a:chOff x="0" y="0"/>
          <a:chExt cx="0" cy="0"/>
        </a:xfrm>
      </p:grpSpPr>
      <p:pic>
        <p:nvPicPr>
          <p:cNvPr id="165" name="Google Shape;165;p22"/>
          <p:cNvPicPr preferRelativeResize="0"/>
          <p:nvPr/>
        </p:nvPicPr>
        <p:blipFill rotWithShape="1">
          <a:blip r:embed="rId3">
            <a:alphaModFix/>
          </a:blip>
          <a:srcRect b="15668"/>
          <a:stretch/>
        </p:blipFill>
        <p:spPr>
          <a:xfrm>
            <a:off x="0" y="0"/>
            <a:ext cx="9172723" cy="5143500"/>
          </a:xfrm>
          <a:prstGeom prst="rect">
            <a:avLst/>
          </a:prstGeom>
          <a:noFill/>
          <a:ln>
            <a:noFill/>
          </a:ln>
        </p:spPr>
      </p:pic>
      <p:sp>
        <p:nvSpPr>
          <p:cNvPr id="166" name="Google Shape;166;p22"/>
          <p:cNvSpPr txBox="1"/>
          <p:nvPr/>
        </p:nvSpPr>
        <p:spPr>
          <a:xfrm>
            <a:off x="3182675" y="324450"/>
            <a:ext cx="5442000" cy="3323957"/>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5 - Gender Equality - Achieve gender equality and empower all women and girls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Gender equality and women’s empowerment have advanced in recent decades. Girls’ access to education has improved, the rate of child marriage declined and progress was made in the area of sexual and reproductive health and reproductive rights, including fewer maternal deaths. Nevertheless, gender equality remains a persistent challenge for countries worldwide and the lack of such equality is a major obstacle to sustainable development.</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https://www.un.org/sustainabledevelopment/gender-equality/</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167" name="Google Shape;167;p22"/>
          <p:cNvPicPr preferRelativeResize="0"/>
          <p:nvPr/>
        </p:nvPicPr>
        <p:blipFill>
          <a:blip r:embed="rId5">
            <a:alphaModFix/>
          </a:blip>
          <a:stretch>
            <a:fillRect/>
          </a:stretch>
        </p:blipFill>
        <p:spPr>
          <a:xfrm>
            <a:off x="395783" y="330623"/>
            <a:ext cx="2283925" cy="2336700"/>
          </a:xfrm>
          <a:prstGeom prst="rect">
            <a:avLst/>
          </a:prstGeom>
          <a:noFill/>
          <a:ln>
            <a:noFill/>
          </a:ln>
          <a:effectLst>
            <a:outerShdw blurRad="57150" dist="38100" dir="780000" algn="bl" rotWithShape="0">
              <a:srgbClr val="000000"/>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71"/>
        <p:cNvGrpSpPr/>
        <p:nvPr/>
      </p:nvGrpSpPr>
      <p:grpSpPr>
        <a:xfrm>
          <a:off x="0" y="0"/>
          <a:ext cx="0" cy="0"/>
          <a:chOff x="0" y="0"/>
          <a:chExt cx="0" cy="0"/>
        </a:xfrm>
      </p:grpSpPr>
      <p:pic>
        <p:nvPicPr>
          <p:cNvPr id="172" name="Google Shape;172;p23"/>
          <p:cNvPicPr preferRelativeResize="0"/>
          <p:nvPr/>
        </p:nvPicPr>
        <p:blipFill rotWithShape="1">
          <a:blip r:embed="rId3">
            <a:alphaModFix/>
          </a:blip>
          <a:srcRect t="15840" r="18240" b="38165"/>
          <a:stretch/>
        </p:blipFill>
        <p:spPr>
          <a:xfrm>
            <a:off x="0" y="0"/>
            <a:ext cx="9144000" cy="5143500"/>
          </a:xfrm>
          <a:prstGeom prst="rect">
            <a:avLst/>
          </a:prstGeom>
          <a:noFill/>
          <a:ln>
            <a:noFill/>
          </a:ln>
        </p:spPr>
      </p:pic>
      <p:sp>
        <p:nvSpPr>
          <p:cNvPr id="173" name="Google Shape;173;p23"/>
          <p:cNvSpPr txBox="1"/>
          <p:nvPr/>
        </p:nvSpPr>
        <p:spPr>
          <a:xfrm>
            <a:off x="3273375" y="324450"/>
            <a:ext cx="5351100" cy="2831514"/>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6 - Clean Water and Sanitation -Ensure availability and sustainable management of water and sanitation for all</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Water and sanitation are at the very core of sustainable development, critical to the survival of people and the planet. Goal 6 not only addresses the issues relating to drinking water, sanitation and hygiene, but also the quality and sustainability of water resources worldwide.</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https://www.un.org/sustainabledevelopment/water-and-sanitation/</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174" name="Google Shape;174;p23"/>
          <p:cNvPicPr preferRelativeResize="0"/>
          <p:nvPr/>
        </p:nvPicPr>
        <p:blipFill>
          <a:blip r:embed="rId5">
            <a:alphaModFix/>
          </a:blip>
          <a:stretch>
            <a:fillRect/>
          </a:stretch>
        </p:blipFill>
        <p:spPr>
          <a:xfrm>
            <a:off x="379296" y="324449"/>
            <a:ext cx="2391125" cy="2305875"/>
          </a:xfrm>
          <a:prstGeom prst="rect">
            <a:avLst/>
          </a:prstGeom>
          <a:noFill/>
          <a:ln>
            <a:noFill/>
          </a:ln>
          <a:effectLst>
            <a:outerShdw blurRad="57150" dist="28575" dir="600000" algn="bl" rotWithShape="0">
              <a:srgbClr val="000000"/>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78"/>
        <p:cNvGrpSpPr/>
        <p:nvPr/>
      </p:nvGrpSpPr>
      <p:grpSpPr>
        <a:xfrm>
          <a:off x="0" y="0"/>
          <a:ext cx="0" cy="0"/>
          <a:chOff x="0" y="0"/>
          <a:chExt cx="0" cy="0"/>
        </a:xfrm>
      </p:grpSpPr>
      <p:pic>
        <p:nvPicPr>
          <p:cNvPr id="179" name="Google Shape;179;p24"/>
          <p:cNvPicPr preferRelativeResize="0"/>
          <p:nvPr/>
        </p:nvPicPr>
        <p:blipFill rotWithShape="1">
          <a:blip r:embed="rId3">
            <a:alphaModFix/>
          </a:blip>
          <a:srcRect t="14812" b="10185"/>
          <a:stretch/>
        </p:blipFill>
        <p:spPr>
          <a:xfrm>
            <a:off x="0" y="-16000"/>
            <a:ext cx="9144000" cy="5143496"/>
          </a:xfrm>
          <a:prstGeom prst="rect">
            <a:avLst/>
          </a:prstGeom>
          <a:noFill/>
          <a:ln>
            <a:noFill/>
          </a:ln>
        </p:spPr>
      </p:pic>
      <p:sp>
        <p:nvSpPr>
          <p:cNvPr id="180" name="Google Shape;180;p24"/>
          <p:cNvSpPr txBox="1"/>
          <p:nvPr/>
        </p:nvSpPr>
        <p:spPr>
          <a:xfrm>
            <a:off x="8343650" y="2972775"/>
            <a:ext cx="513600" cy="7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700">
                <a:solidFill>
                  <a:srgbClr val="CCCCCC"/>
                </a:solidFill>
                <a:latin typeface="Oswald"/>
                <a:ea typeface="Oswald"/>
                <a:cs typeface="Oswald"/>
                <a:sym typeface="Oswald"/>
              </a:rPr>
              <a:t>?</a:t>
            </a:r>
            <a:endParaRPr sz="3500">
              <a:solidFill>
                <a:srgbClr val="CCCCCC"/>
              </a:solidFill>
              <a:latin typeface="Oswald"/>
              <a:ea typeface="Oswald"/>
              <a:cs typeface="Oswald"/>
              <a:sym typeface="Oswald"/>
            </a:endParaRPr>
          </a:p>
        </p:txBody>
      </p:sp>
      <p:sp>
        <p:nvSpPr>
          <p:cNvPr id="181" name="Google Shape;181;p24"/>
          <p:cNvSpPr txBox="1"/>
          <p:nvPr/>
        </p:nvSpPr>
        <p:spPr>
          <a:xfrm>
            <a:off x="3314600" y="324450"/>
            <a:ext cx="5310000" cy="3016180"/>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7 - Affordable and Clean Energy - Ensure access to affordable, reliable, sustainable and modern energy for all</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Energy is crucial for achieving almost all of the Sustainable Development Goals, from its role in the eradication of poverty through advancements in health, education, water supply and industrialization, to combating climate change.</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https://www.un.org/sustainabledevelopment/energy/</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182" name="Google Shape;182;p24"/>
          <p:cNvPicPr preferRelativeResize="0"/>
          <p:nvPr/>
        </p:nvPicPr>
        <p:blipFill>
          <a:blip r:embed="rId5">
            <a:alphaModFix/>
          </a:blip>
          <a:stretch>
            <a:fillRect/>
          </a:stretch>
        </p:blipFill>
        <p:spPr>
          <a:xfrm>
            <a:off x="420525" y="324441"/>
            <a:ext cx="2399350" cy="2313776"/>
          </a:xfrm>
          <a:prstGeom prst="rect">
            <a:avLst/>
          </a:prstGeom>
          <a:noFill/>
          <a:ln>
            <a:noFill/>
          </a:ln>
          <a:effectLst>
            <a:outerShdw blurRad="57150" dist="38100" dir="960000" algn="bl" rotWithShape="0">
              <a:srgbClr val="000000"/>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86"/>
        <p:cNvGrpSpPr/>
        <p:nvPr/>
      </p:nvGrpSpPr>
      <p:grpSpPr>
        <a:xfrm>
          <a:off x="0" y="0"/>
          <a:ext cx="0" cy="0"/>
          <a:chOff x="0" y="0"/>
          <a:chExt cx="0" cy="0"/>
        </a:xfrm>
      </p:grpSpPr>
      <p:pic>
        <p:nvPicPr>
          <p:cNvPr id="187" name="Google Shape;187;p25"/>
          <p:cNvPicPr preferRelativeResize="0"/>
          <p:nvPr/>
        </p:nvPicPr>
        <p:blipFill rotWithShape="1">
          <a:blip r:embed="rId3">
            <a:alphaModFix/>
          </a:blip>
          <a:srcRect l="1452" t="6457" r="3607" b="22342"/>
          <a:stretch/>
        </p:blipFill>
        <p:spPr>
          <a:xfrm>
            <a:off x="0" y="0"/>
            <a:ext cx="9144000" cy="5143504"/>
          </a:xfrm>
          <a:prstGeom prst="rect">
            <a:avLst/>
          </a:prstGeom>
          <a:noFill/>
          <a:ln>
            <a:noFill/>
          </a:ln>
        </p:spPr>
      </p:pic>
      <p:sp>
        <p:nvSpPr>
          <p:cNvPr id="188" name="Google Shape;188;p25"/>
          <p:cNvSpPr txBox="1"/>
          <p:nvPr/>
        </p:nvSpPr>
        <p:spPr>
          <a:xfrm>
            <a:off x="3248625" y="324450"/>
            <a:ext cx="5376000" cy="2985402"/>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8 - Decent Work and Economic Growth - Promote sustained, inclusive and sustainable economic growth, full and productive employment and decent work for all  </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Sustained and inclusive economic growth is necessary for achieving sustainable development.</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https://www.un.org/sustainabledevelopment/economic-growth/</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2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189" name="Google Shape;189;p25"/>
          <p:cNvPicPr preferRelativeResize="0"/>
          <p:nvPr/>
        </p:nvPicPr>
        <p:blipFill>
          <a:blip r:embed="rId5">
            <a:alphaModFix/>
          </a:blip>
          <a:stretch>
            <a:fillRect/>
          </a:stretch>
        </p:blipFill>
        <p:spPr>
          <a:xfrm>
            <a:off x="354573" y="324446"/>
            <a:ext cx="2391100" cy="2305875"/>
          </a:xfrm>
          <a:prstGeom prst="rect">
            <a:avLst/>
          </a:prstGeom>
          <a:noFill/>
          <a:ln>
            <a:noFill/>
          </a:ln>
          <a:effectLst>
            <a:outerShdw blurRad="57150" dist="28575" dir="780000" algn="bl" rotWithShape="0">
              <a:srgbClr val="000000"/>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93"/>
        <p:cNvGrpSpPr/>
        <p:nvPr/>
      </p:nvGrpSpPr>
      <p:grpSpPr>
        <a:xfrm>
          <a:off x="0" y="0"/>
          <a:ext cx="0" cy="0"/>
          <a:chOff x="0" y="0"/>
          <a:chExt cx="0" cy="0"/>
        </a:xfrm>
      </p:grpSpPr>
      <p:pic>
        <p:nvPicPr>
          <p:cNvPr id="194" name="Google Shape;194;p26"/>
          <p:cNvPicPr preferRelativeResize="0"/>
          <p:nvPr/>
        </p:nvPicPr>
        <p:blipFill>
          <a:blip r:embed="rId3">
            <a:alphaModFix/>
          </a:blip>
          <a:stretch>
            <a:fillRect/>
          </a:stretch>
        </p:blipFill>
        <p:spPr>
          <a:xfrm>
            <a:off x="-1" y="0"/>
            <a:ext cx="9144000" cy="5168625"/>
          </a:xfrm>
          <a:prstGeom prst="rect">
            <a:avLst/>
          </a:prstGeom>
          <a:noFill/>
          <a:ln>
            <a:noFill/>
          </a:ln>
        </p:spPr>
      </p:pic>
      <p:pic>
        <p:nvPicPr>
          <p:cNvPr id="195" name="Google Shape;195;p26"/>
          <p:cNvPicPr preferRelativeResize="0"/>
          <p:nvPr/>
        </p:nvPicPr>
        <p:blipFill>
          <a:blip r:embed="rId4">
            <a:alphaModFix/>
          </a:blip>
          <a:stretch>
            <a:fillRect/>
          </a:stretch>
        </p:blipFill>
        <p:spPr>
          <a:xfrm>
            <a:off x="354598" y="324428"/>
            <a:ext cx="2382850" cy="2297900"/>
          </a:xfrm>
          <a:prstGeom prst="rect">
            <a:avLst/>
          </a:prstGeom>
          <a:noFill/>
          <a:ln>
            <a:noFill/>
          </a:ln>
          <a:effectLst>
            <a:outerShdw blurRad="57150" dist="38100" dir="1020000" algn="bl" rotWithShape="0">
              <a:srgbClr val="000000"/>
            </a:outerShdw>
          </a:effectLst>
        </p:spPr>
      </p:pic>
      <p:sp>
        <p:nvSpPr>
          <p:cNvPr id="196" name="Google Shape;196;p26"/>
          <p:cNvSpPr txBox="1"/>
          <p:nvPr/>
        </p:nvSpPr>
        <p:spPr>
          <a:xfrm>
            <a:off x="3256875" y="324450"/>
            <a:ext cx="5367600" cy="4462730"/>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9 - Industry, Innovationand Infrastructure - Build resilient infrastructure, promote inclusive and sustainable industrialization and foster innovation</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encompasses three important aspects of sustainable development: infrastructure, industrialization and innovation. Infrastructure provides the basic physical systems and structures essential to the operation of a society or enterprise. Industrialization drives economic growth, creates job opportunities and thereby reduces income poverty. Innovation advances the technological capabilities of industrial sectors and prompts the development of new skills. </a:t>
            </a:r>
          </a:p>
          <a:p>
            <a:pPr marL="0" lvl="0" indent="0" algn="l" rtl="0">
              <a:spcBef>
                <a:spcPts val="0"/>
              </a:spcBef>
              <a:spcAft>
                <a:spcPts val="0"/>
              </a:spcAft>
              <a:buNone/>
            </a:pPr>
            <a:r>
              <a:rPr lang="en-CA" i="1" dirty="0">
                <a:latin typeface="Times New Roman"/>
                <a:ea typeface="Times New Roman"/>
                <a:cs typeface="Times New Roman"/>
                <a:sym typeface="Times New Roman"/>
                <a:hlinkClick r:id="rId5"/>
              </a:rPr>
              <a:t>https://www.un.org/sustainabledevelopment/infrastructure-industrialization/</a:t>
            </a:r>
            <a:r>
              <a:rPr lang="en-CA"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200" b="1" dirty="0"/>
          </a:p>
          <a:p>
            <a:pPr marL="0" lvl="0" indent="0" algn="l" rtl="0">
              <a:spcBef>
                <a:spcPts val="0"/>
              </a:spcBef>
              <a:spcAft>
                <a:spcPts val="0"/>
              </a:spcAft>
              <a:buNone/>
            </a:pPr>
            <a:endParaRPr sz="12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00"/>
        <p:cNvGrpSpPr/>
        <p:nvPr/>
      </p:nvGrpSpPr>
      <p:grpSpPr>
        <a:xfrm>
          <a:off x="0" y="0"/>
          <a:ext cx="0" cy="0"/>
          <a:chOff x="0" y="0"/>
          <a:chExt cx="0" cy="0"/>
        </a:xfrm>
      </p:grpSpPr>
      <p:pic>
        <p:nvPicPr>
          <p:cNvPr id="201" name="Google Shape;201;p27"/>
          <p:cNvPicPr preferRelativeResize="0"/>
          <p:nvPr/>
        </p:nvPicPr>
        <p:blipFill rotWithShape="1">
          <a:blip r:embed="rId3">
            <a:alphaModFix/>
          </a:blip>
          <a:srcRect b="15668"/>
          <a:stretch/>
        </p:blipFill>
        <p:spPr>
          <a:xfrm>
            <a:off x="0" y="0"/>
            <a:ext cx="9172723" cy="5143500"/>
          </a:xfrm>
          <a:prstGeom prst="rect">
            <a:avLst/>
          </a:prstGeom>
          <a:noFill/>
          <a:ln>
            <a:noFill/>
          </a:ln>
        </p:spPr>
      </p:pic>
      <p:sp>
        <p:nvSpPr>
          <p:cNvPr id="202" name="Google Shape;202;p27"/>
          <p:cNvSpPr txBox="1"/>
          <p:nvPr/>
        </p:nvSpPr>
        <p:spPr>
          <a:xfrm>
            <a:off x="3182675" y="330600"/>
            <a:ext cx="5310000" cy="3046958"/>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10 - Reduce Inequalities - Reduce inequality within and among countries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calls for reducing inequalities in income as well as those based on age, sex, disability, race, ethnicity, origin, religion or economic or other status within a country. The Goal also addresses inequalities among countries, including those related to representation, migration and development assistance.</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https://www.un.org/sustainabledevelopment/inequality/</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203" name="Google Shape;203;p27"/>
          <p:cNvPicPr preferRelativeResize="0"/>
          <p:nvPr/>
        </p:nvPicPr>
        <p:blipFill>
          <a:blip r:embed="rId5">
            <a:alphaModFix/>
          </a:blip>
          <a:stretch>
            <a:fillRect/>
          </a:stretch>
        </p:blipFill>
        <p:spPr>
          <a:xfrm>
            <a:off x="395781" y="330608"/>
            <a:ext cx="2267449" cy="2319875"/>
          </a:xfrm>
          <a:prstGeom prst="rect">
            <a:avLst/>
          </a:prstGeom>
          <a:noFill/>
          <a:ln>
            <a:noFill/>
          </a:ln>
          <a:effectLst>
            <a:outerShdw blurRad="57150" dist="38100" dir="840000" algn="bl" rotWithShape="0">
              <a:srgbClr val="000000"/>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07"/>
        <p:cNvGrpSpPr/>
        <p:nvPr/>
      </p:nvGrpSpPr>
      <p:grpSpPr>
        <a:xfrm>
          <a:off x="0" y="0"/>
          <a:ext cx="0" cy="0"/>
          <a:chOff x="0" y="0"/>
          <a:chExt cx="0" cy="0"/>
        </a:xfrm>
      </p:grpSpPr>
      <p:pic>
        <p:nvPicPr>
          <p:cNvPr id="208" name="Google Shape;208;p28"/>
          <p:cNvPicPr preferRelativeResize="0"/>
          <p:nvPr/>
        </p:nvPicPr>
        <p:blipFill rotWithShape="1">
          <a:blip r:embed="rId3">
            <a:alphaModFix/>
          </a:blip>
          <a:srcRect t="15840" r="18240" b="38165"/>
          <a:stretch/>
        </p:blipFill>
        <p:spPr>
          <a:xfrm>
            <a:off x="0" y="0"/>
            <a:ext cx="9144000" cy="5143500"/>
          </a:xfrm>
          <a:prstGeom prst="rect">
            <a:avLst/>
          </a:prstGeom>
          <a:noFill/>
          <a:ln>
            <a:noFill/>
          </a:ln>
        </p:spPr>
      </p:pic>
      <p:sp>
        <p:nvSpPr>
          <p:cNvPr id="209" name="Google Shape;209;p28"/>
          <p:cNvSpPr txBox="1"/>
          <p:nvPr/>
        </p:nvSpPr>
        <p:spPr>
          <a:xfrm>
            <a:off x="3190925" y="324450"/>
            <a:ext cx="5433600" cy="2831514"/>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11 - Sustainable Cities and Communities - Make cities and human settlements inclusive, safe, resilient and sustainable</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Despite numerous planning challenges, well-managed cities and other human settlements can be incubators for innovation and ingenuity and key drivers of sustainable development.</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https://www.un.org/sustainabledevelopment/cities/</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210" name="Google Shape;210;p28"/>
          <p:cNvPicPr preferRelativeResize="0"/>
          <p:nvPr/>
        </p:nvPicPr>
        <p:blipFill>
          <a:blip r:embed="rId5">
            <a:alphaModFix/>
          </a:blip>
          <a:stretch>
            <a:fillRect/>
          </a:stretch>
        </p:blipFill>
        <p:spPr>
          <a:xfrm>
            <a:off x="395789" y="330608"/>
            <a:ext cx="2275699" cy="2328301"/>
          </a:xfrm>
          <a:prstGeom prst="rect">
            <a:avLst/>
          </a:prstGeom>
          <a:noFill/>
          <a:ln>
            <a:noFill/>
          </a:ln>
          <a:effectLst>
            <a:outerShdw blurRad="57150" dist="38100" dir="960000" algn="bl" rotWithShape="0">
              <a:srgbClr val="000000"/>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14"/>
        <p:cNvGrpSpPr/>
        <p:nvPr/>
      </p:nvGrpSpPr>
      <p:grpSpPr>
        <a:xfrm>
          <a:off x="0" y="0"/>
          <a:ext cx="0" cy="0"/>
          <a:chOff x="0" y="0"/>
          <a:chExt cx="0" cy="0"/>
        </a:xfrm>
      </p:grpSpPr>
      <p:pic>
        <p:nvPicPr>
          <p:cNvPr id="215" name="Google Shape;215;p29"/>
          <p:cNvPicPr preferRelativeResize="0"/>
          <p:nvPr/>
        </p:nvPicPr>
        <p:blipFill rotWithShape="1">
          <a:blip r:embed="rId3">
            <a:alphaModFix/>
          </a:blip>
          <a:srcRect t="14812" b="10185"/>
          <a:stretch/>
        </p:blipFill>
        <p:spPr>
          <a:xfrm>
            <a:off x="0" y="-16000"/>
            <a:ext cx="9144000" cy="5143496"/>
          </a:xfrm>
          <a:prstGeom prst="rect">
            <a:avLst/>
          </a:prstGeom>
          <a:noFill/>
          <a:ln>
            <a:noFill/>
          </a:ln>
        </p:spPr>
      </p:pic>
      <p:sp>
        <p:nvSpPr>
          <p:cNvPr id="216" name="Google Shape;216;p29"/>
          <p:cNvSpPr txBox="1"/>
          <p:nvPr/>
        </p:nvSpPr>
        <p:spPr>
          <a:xfrm>
            <a:off x="8343650" y="2972775"/>
            <a:ext cx="513600" cy="7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700">
                <a:solidFill>
                  <a:srgbClr val="CCCCCC"/>
                </a:solidFill>
                <a:latin typeface="Oswald"/>
                <a:ea typeface="Oswald"/>
                <a:cs typeface="Oswald"/>
                <a:sym typeface="Oswald"/>
              </a:rPr>
              <a:t>?</a:t>
            </a:r>
            <a:endParaRPr sz="3500">
              <a:solidFill>
                <a:srgbClr val="CCCCCC"/>
              </a:solidFill>
              <a:latin typeface="Oswald"/>
              <a:ea typeface="Oswald"/>
              <a:cs typeface="Oswald"/>
              <a:sym typeface="Oswald"/>
            </a:endParaRPr>
          </a:p>
        </p:txBody>
      </p:sp>
      <p:pic>
        <p:nvPicPr>
          <p:cNvPr id="217" name="Google Shape;217;p29"/>
          <p:cNvPicPr preferRelativeResize="0"/>
          <p:nvPr/>
        </p:nvPicPr>
        <p:blipFill>
          <a:blip r:embed="rId4">
            <a:alphaModFix/>
          </a:blip>
          <a:stretch>
            <a:fillRect/>
          </a:stretch>
        </p:blipFill>
        <p:spPr>
          <a:xfrm>
            <a:off x="395818" y="330583"/>
            <a:ext cx="2283900" cy="2336700"/>
          </a:xfrm>
          <a:prstGeom prst="rect">
            <a:avLst/>
          </a:prstGeom>
          <a:noFill/>
          <a:ln>
            <a:noFill/>
          </a:ln>
          <a:effectLst>
            <a:outerShdw blurRad="57150" dist="38100" dir="840000" algn="bl" rotWithShape="0">
              <a:srgbClr val="000000"/>
            </a:outerShdw>
          </a:effectLst>
        </p:spPr>
      </p:pic>
      <p:sp>
        <p:nvSpPr>
          <p:cNvPr id="218" name="Google Shape;218;p29"/>
          <p:cNvSpPr txBox="1"/>
          <p:nvPr/>
        </p:nvSpPr>
        <p:spPr>
          <a:xfrm>
            <a:off x="3141450" y="324450"/>
            <a:ext cx="5483100" cy="3262401"/>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12 - Responsible Consumption and Production - Ensure sustainable consumption and production patterns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Economic growth and development require the production of goods and services that improve the quality of life. Sustainable growth and development require minimizing the natural resources and toxic materials used, and the waste and pollutants generated, throughout the entire production and consumption process.</a:t>
            </a:r>
          </a:p>
          <a:p>
            <a:pPr marL="0" lvl="0" indent="0" algn="l" rtl="0">
              <a:spcBef>
                <a:spcPts val="0"/>
              </a:spcBef>
              <a:spcAft>
                <a:spcPts val="0"/>
              </a:spcAft>
              <a:buNone/>
            </a:pPr>
            <a:r>
              <a:rPr lang="en-CA" i="1" dirty="0">
                <a:latin typeface="Times New Roman"/>
                <a:ea typeface="Times New Roman"/>
                <a:cs typeface="Times New Roman"/>
                <a:sym typeface="Times New Roman"/>
                <a:hlinkClick r:id="rId5"/>
              </a:rPr>
              <a:t>https://www.un.org/sustainabledevelopment/sustainable-consumption-production/</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5" descr="slide 01.jpg"/>
          <p:cNvPicPr preferRelativeResize="0"/>
          <p:nvPr/>
        </p:nvPicPr>
        <p:blipFill rotWithShape="1">
          <a:blip r:embed="rId3">
            <a:alphaModFix/>
          </a:blip>
          <a:srcRect/>
          <a:stretch/>
        </p:blipFill>
        <p:spPr>
          <a:xfrm>
            <a:off x="0" y="0"/>
            <a:ext cx="9144002" cy="5183189"/>
          </a:xfrm>
          <a:prstGeom prst="rect">
            <a:avLst/>
          </a:prstGeom>
          <a:noFill/>
          <a:ln>
            <a:noFill/>
          </a:ln>
        </p:spPr>
      </p:pic>
      <p:sp>
        <p:nvSpPr>
          <p:cNvPr id="96" name="Google Shape;96;p15"/>
          <p:cNvSpPr txBox="1"/>
          <p:nvPr/>
        </p:nvSpPr>
        <p:spPr>
          <a:xfrm>
            <a:off x="2181150" y="2171825"/>
            <a:ext cx="6492600" cy="1862400"/>
          </a:xfrm>
          <a:prstGeom prst="rect">
            <a:avLst/>
          </a:prstGeom>
          <a:solidFill>
            <a:schemeClr val="accent1">
              <a:alpha val="37000"/>
            </a:schemeClr>
          </a:solidFill>
          <a:ln>
            <a:noFill/>
          </a:ln>
          <a:effectLst>
            <a:outerShdw blurRad="142875" dist="19050" dir="5400000" algn="bl" rotWithShape="0">
              <a:srgbClr val="00000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FFFFFF"/>
                </a:solidFill>
                <a:effectLst/>
                <a:uLnTx/>
                <a:uFillTx/>
                <a:latin typeface="Calibri"/>
                <a:ea typeface="Calibri"/>
                <a:cs typeface="Calibri"/>
                <a:sym typeface="Calibri"/>
              </a:rPr>
              <a:t>The Sustainable Development Goals (SDGs), also known as the Global Goals, were adopted by the United Nations in 2015 as a </a:t>
            </a:r>
            <a:r>
              <a:rPr kumimoji="0" lang="en-GB" sz="2300" b="1" i="0" u="none" strike="noStrike" kern="0" cap="none" spc="0" normalizeH="0" baseline="0" noProof="0" dirty="0">
                <a:ln>
                  <a:noFill/>
                </a:ln>
                <a:solidFill>
                  <a:srgbClr val="FFFFFF"/>
                </a:solidFill>
                <a:effectLst/>
                <a:uLnTx/>
                <a:uFillTx/>
                <a:latin typeface="Calibri"/>
                <a:ea typeface="Calibri"/>
                <a:cs typeface="Calibri"/>
                <a:sym typeface="Calibri"/>
              </a:rPr>
              <a:t>universal call to action to end poverty, protect the planet, and ensure that by 2030 all people enjoy peace and prosperity</a:t>
            </a:r>
            <a:r>
              <a:rPr kumimoji="0" lang="en-GB" sz="2300" b="0" i="0" u="none" strike="noStrike" kern="0" cap="none" spc="0" normalizeH="0" baseline="0" noProof="0" dirty="0">
                <a:ln>
                  <a:noFill/>
                </a:ln>
                <a:solidFill>
                  <a:srgbClr val="FFFFFF"/>
                </a:solidFill>
                <a:effectLst/>
                <a:uLnTx/>
                <a:uFillTx/>
                <a:latin typeface="Calibri"/>
                <a:ea typeface="Calibri"/>
                <a:cs typeface="Calibri"/>
                <a:sym typeface="Calibri"/>
              </a:rPr>
              <a:t>.</a:t>
            </a:r>
            <a:endParaRPr kumimoji="0" sz="23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97" name="Google Shape;97;p15" descr="course advert UVic Edge.psd"/>
          <p:cNvPicPr preferRelativeResize="0"/>
          <p:nvPr/>
        </p:nvPicPr>
        <p:blipFill rotWithShape="1">
          <a:blip r:embed="rId4">
            <a:alphaModFix/>
          </a:blip>
          <a:srcRect/>
          <a:stretch/>
        </p:blipFill>
        <p:spPr>
          <a:xfrm>
            <a:off x="0" y="4368248"/>
            <a:ext cx="2878025" cy="814950"/>
          </a:xfrm>
          <a:prstGeom prst="rect">
            <a:avLst/>
          </a:prstGeom>
          <a:noFill/>
          <a:ln>
            <a:noFill/>
          </a:ln>
        </p:spPr>
      </p:pic>
      <p:pic>
        <p:nvPicPr>
          <p:cNvPr id="98" name="Google Shape;98;p15">
            <a:hlinkClick r:id="rId5"/>
          </p:cNvPr>
          <p:cNvPicPr preferRelativeResize="0"/>
          <p:nvPr/>
        </p:nvPicPr>
        <p:blipFill>
          <a:blip r:embed="rId6">
            <a:alphaModFix/>
          </a:blip>
          <a:stretch>
            <a:fillRect/>
          </a:stretch>
        </p:blipFill>
        <p:spPr>
          <a:xfrm>
            <a:off x="175650" y="2171825"/>
            <a:ext cx="1879075" cy="1851699"/>
          </a:xfrm>
          <a:prstGeom prst="rect">
            <a:avLst/>
          </a:prstGeom>
          <a:noFill/>
          <a:ln>
            <a:noFill/>
          </a:ln>
          <a:effectLst>
            <a:outerShdw blurRad="57150" dist="38100" dir="2700000" algn="bl" rotWithShape="0">
              <a:srgbClr val="000000">
                <a:alpha val="98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22"/>
        <p:cNvGrpSpPr/>
        <p:nvPr/>
      </p:nvGrpSpPr>
      <p:grpSpPr>
        <a:xfrm>
          <a:off x="0" y="0"/>
          <a:ext cx="0" cy="0"/>
          <a:chOff x="0" y="0"/>
          <a:chExt cx="0" cy="0"/>
        </a:xfrm>
      </p:grpSpPr>
      <p:pic>
        <p:nvPicPr>
          <p:cNvPr id="223" name="Google Shape;223;p30"/>
          <p:cNvPicPr preferRelativeResize="0"/>
          <p:nvPr/>
        </p:nvPicPr>
        <p:blipFill rotWithShape="1">
          <a:blip r:embed="rId3">
            <a:alphaModFix/>
          </a:blip>
          <a:srcRect l="1452" t="6457" r="3607" b="22342"/>
          <a:stretch/>
        </p:blipFill>
        <p:spPr>
          <a:xfrm>
            <a:off x="0" y="0"/>
            <a:ext cx="9144000" cy="5143504"/>
          </a:xfrm>
          <a:prstGeom prst="rect">
            <a:avLst/>
          </a:prstGeom>
          <a:noFill/>
          <a:ln>
            <a:noFill/>
          </a:ln>
        </p:spPr>
      </p:pic>
      <p:pic>
        <p:nvPicPr>
          <p:cNvPr id="224" name="Google Shape;224;p30"/>
          <p:cNvPicPr preferRelativeResize="0"/>
          <p:nvPr/>
        </p:nvPicPr>
        <p:blipFill>
          <a:blip r:embed="rId4">
            <a:alphaModFix/>
          </a:blip>
          <a:stretch>
            <a:fillRect/>
          </a:stretch>
        </p:blipFill>
        <p:spPr>
          <a:xfrm>
            <a:off x="395814" y="330586"/>
            <a:ext cx="2300375" cy="2353524"/>
          </a:xfrm>
          <a:prstGeom prst="rect">
            <a:avLst/>
          </a:prstGeom>
          <a:noFill/>
          <a:ln>
            <a:noFill/>
          </a:ln>
          <a:effectLst>
            <a:outerShdw blurRad="57150" dist="38100" dir="660000" algn="bl" rotWithShape="0">
              <a:srgbClr val="000000"/>
            </a:outerShdw>
          </a:effectLst>
        </p:spPr>
      </p:pic>
      <p:sp>
        <p:nvSpPr>
          <p:cNvPr id="225" name="Google Shape;225;p30"/>
          <p:cNvSpPr txBox="1"/>
          <p:nvPr/>
        </p:nvSpPr>
        <p:spPr>
          <a:xfrm>
            <a:off x="3190925" y="330575"/>
            <a:ext cx="5310000" cy="3231624"/>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13 - Climate Action - Take urgent action to combat climate change and its impacts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Climate change presents the single biggest threat to development, and its widespread, unprecedented impacts disproportionately burden the poorest and most vulnerable. Urgent action to combat climate change and minimize its disruptions is integral to the successful implementation of the Sustainable Development Goals.</a:t>
            </a:r>
          </a:p>
          <a:p>
            <a:pPr marL="0" lvl="0" indent="0" algn="l" rtl="0">
              <a:spcBef>
                <a:spcPts val="0"/>
              </a:spcBef>
              <a:spcAft>
                <a:spcPts val="0"/>
              </a:spcAft>
              <a:buNone/>
            </a:pPr>
            <a:r>
              <a:rPr lang="en-CA" i="1" dirty="0">
                <a:latin typeface="Times New Roman"/>
                <a:ea typeface="Times New Roman"/>
                <a:cs typeface="Times New Roman"/>
                <a:sym typeface="Times New Roman"/>
                <a:hlinkClick r:id="rId5"/>
              </a:rPr>
              <a:t>https://www.un.org/sustainabledevelopment/climate-change/</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29"/>
        <p:cNvGrpSpPr/>
        <p:nvPr/>
      </p:nvGrpSpPr>
      <p:grpSpPr>
        <a:xfrm>
          <a:off x="0" y="0"/>
          <a:ext cx="0" cy="0"/>
          <a:chOff x="0" y="0"/>
          <a:chExt cx="0" cy="0"/>
        </a:xfrm>
      </p:grpSpPr>
      <p:pic>
        <p:nvPicPr>
          <p:cNvPr id="230" name="Google Shape;230;p31"/>
          <p:cNvPicPr preferRelativeResize="0"/>
          <p:nvPr/>
        </p:nvPicPr>
        <p:blipFill>
          <a:blip r:embed="rId3">
            <a:alphaModFix/>
          </a:blip>
          <a:stretch>
            <a:fillRect/>
          </a:stretch>
        </p:blipFill>
        <p:spPr>
          <a:xfrm>
            <a:off x="-1" y="0"/>
            <a:ext cx="9144000" cy="5168625"/>
          </a:xfrm>
          <a:prstGeom prst="rect">
            <a:avLst/>
          </a:prstGeom>
          <a:noFill/>
          <a:ln>
            <a:noFill/>
          </a:ln>
        </p:spPr>
      </p:pic>
      <p:pic>
        <p:nvPicPr>
          <p:cNvPr id="231" name="Google Shape;231;p31"/>
          <p:cNvPicPr preferRelativeResize="0"/>
          <p:nvPr/>
        </p:nvPicPr>
        <p:blipFill>
          <a:blip r:embed="rId4">
            <a:alphaModFix/>
          </a:blip>
          <a:stretch>
            <a:fillRect/>
          </a:stretch>
        </p:blipFill>
        <p:spPr>
          <a:xfrm>
            <a:off x="395832" y="330561"/>
            <a:ext cx="2292125" cy="2345076"/>
          </a:xfrm>
          <a:prstGeom prst="rect">
            <a:avLst/>
          </a:prstGeom>
          <a:noFill/>
          <a:ln>
            <a:noFill/>
          </a:ln>
          <a:effectLst>
            <a:outerShdw blurRad="57150" dist="47625" dir="780000" algn="bl" rotWithShape="0">
              <a:srgbClr val="000000"/>
            </a:outerShdw>
          </a:effectLst>
        </p:spPr>
      </p:pic>
      <p:sp>
        <p:nvSpPr>
          <p:cNvPr id="232" name="Google Shape;232;p31"/>
          <p:cNvSpPr txBox="1"/>
          <p:nvPr/>
        </p:nvSpPr>
        <p:spPr>
          <a:xfrm>
            <a:off x="3157925" y="324450"/>
            <a:ext cx="5466600" cy="3877954"/>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14 - Life Below Water - Conserve and sustainably use the oceans, seas and marine resources for sustainable development</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Oceans, along with coastal and marine resources, play an essential role in human well-being and social and economic development worldwide. They are particularly crucial for people living in coastal communities, who represented 37 per cent of the global population in 2010. Oceans provide livelihoods and tourism benefits, as well as subsistence and income. They also help regulate the global ecosystem by absorbing heat and carbon dioxide from the atmosphere and protecting coastal areas from flooding and erosion.</a:t>
            </a:r>
            <a:endParaRPr i="1" dirty="0">
              <a:latin typeface="Times New Roman"/>
              <a:ea typeface="Times New Roman"/>
              <a:cs typeface="Times New Roman"/>
              <a:sym typeface="Times New Roman"/>
            </a:endParaRPr>
          </a:p>
          <a:p>
            <a:r>
              <a:rPr lang="en-CA" sz="1200" b="1" dirty="0">
                <a:hlinkClick r:id="rId5"/>
              </a:rPr>
              <a:t>https://www.un.org/sustainabledevelopment/oceans/</a:t>
            </a:r>
            <a:r>
              <a:rPr lang="en-CA" sz="1200" b="1" i="1" dirty="0">
                <a:latin typeface="Times New Roman"/>
                <a:cs typeface="Times New Roman"/>
                <a:sym typeface="Times New Roman"/>
              </a:rPr>
              <a:t> </a:t>
            </a:r>
            <a:endParaRPr sz="12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36"/>
        <p:cNvGrpSpPr/>
        <p:nvPr/>
      </p:nvGrpSpPr>
      <p:grpSpPr>
        <a:xfrm>
          <a:off x="0" y="0"/>
          <a:ext cx="0" cy="0"/>
          <a:chOff x="0" y="0"/>
          <a:chExt cx="0" cy="0"/>
        </a:xfrm>
      </p:grpSpPr>
      <p:pic>
        <p:nvPicPr>
          <p:cNvPr id="237" name="Google Shape;237;p32"/>
          <p:cNvPicPr preferRelativeResize="0"/>
          <p:nvPr/>
        </p:nvPicPr>
        <p:blipFill rotWithShape="1">
          <a:blip r:embed="rId3">
            <a:alphaModFix/>
          </a:blip>
          <a:srcRect b="15668"/>
          <a:stretch/>
        </p:blipFill>
        <p:spPr>
          <a:xfrm>
            <a:off x="0" y="0"/>
            <a:ext cx="9172723" cy="5143500"/>
          </a:xfrm>
          <a:prstGeom prst="rect">
            <a:avLst/>
          </a:prstGeom>
          <a:noFill/>
          <a:ln>
            <a:noFill/>
          </a:ln>
        </p:spPr>
      </p:pic>
      <p:sp>
        <p:nvSpPr>
          <p:cNvPr id="238" name="Google Shape;238;p32"/>
          <p:cNvSpPr txBox="1"/>
          <p:nvPr/>
        </p:nvSpPr>
        <p:spPr>
          <a:xfrm>
            <a:off x="3199175" y="324450"/>
            <a:ext cx="5425500" cy="3693288"/>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15 - Life on Land - Protect, restore and promote sustainable use of terrestrial ecosystems, sustainably manage forests, combat desertification, and halt and reverse land degradation and halt biodiversity loss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Preserving diverse forms of life on land requires targeted efforts to protect, restore and promote the conservation and sustainable use of terrestrial and other ecosystems. Goal 15 focuses specifically on managing forests sustainably, restoring degraded lands and successfully combating desertification, reducing degraded natural habitats and ending biodiversity loss.</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https://www.un.org/sustainabledevelopment/biodiversity/</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239" name="Google Shape;239;p32"/>
          <p:cNvPicPr preferRelativeResize="0"/>
          <p:nvPr/>
        </p:nvPicPr>
        <p:blipFill>
          <a:blip r:embed="rId5">
            <a:alphaModFix/>
          </a:blip>
          <a:stretch>
            <a:fillRect/>
          </a:stretch>
        </p:blipFill>
        <p:spPr>
          <a:xfrm>
            <a:off x="420523" y="357438"/>
            <a:ext cx="2267449" cy="2319826"/>
          </a:xfrm>
          <a:prstGeom prst="rect">
            <a:avLst/>
          </a:prstGeom>
          <a:noFill/>
          <a:ln>
            <a:noFill/>
          </a:ln>
          <a:effectLst>
            <a:outerShdw blurRad="57150" dist="38100" dir="780000" algn="bl" rotWithShape="0">
              <a:srgbClr val="000000"/>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43"/>
        <p:cNvGrpSpPr/>
        <p:nvPr/>
      </p:nvGrpSpPr>
      <p:grpSpPr>
        <a:xfrm>
          <a:off x="0" y="0"/>
          <a:ext cx="0" cy="0"/>
          <a:chOff x="0" y="0"/>
          <a:chExt cx="0" cy="0"/>
        </a:xfrm>
      </p:grpSpPr>
      <p:pic>
        <p:nvPicPr>
          <p:cNvPr id="244" name="Google Shape;244;p33"/>
          <p:cNvPicPr preferRelativeResize="0"/>
          <p:nvPr/>
        </p:nvPicPr>
        <p:blipFill rotWithShape="1">
          <a:blip r:embed="rId3">
            <a:alphaModFix/>
          </a:blip>
          <a:srcRect t="15840" r="18240" b="38165"/>
          <a:stretch/>
        </p:blipFill>
        <p:spPr>
          <a:xfrm>
            <a:off x="0" y="0"/>
            <a:ext cx="9144000" cy="5143500"/>
          </a:xfrm>
          <a:prstGeom prst="rect">
            <a:avLst/>
          </a:prstGeom>
          <a:noFill/>
          <a:ln>
            <a:noFill/>
          </a:ln>
        </p:spPr>
      </p:pic>
      <p:sp>
        <p:nvSpPr>
          <p:cNvPr id="245" name="Google Shape;245;p33"/>
          <p:cNvSpPr txBox="1"/>
          <p:nvPr/>
        </p:nvSpPr>
        <p:spPr>
          <a:xfrm>
            <a:off x="3157925" y="324450"/>
            <a:ext cx="5466600" cy="3293179"/>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16 - Peace, Justice and Strong Institutions - Promote peaceful and inclusive societies for sustainable development, provide access to justice for all and build effective, accountable and inclusive institutions at all levels</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Peace, justice and effective, accountable and inclusive institutions are at the core of sustainable development. Several regions have enjoyed increased and sustained levels of peace and security in recent decades. But many countries still face protracted armed conflict and violence, and far too many people struggle as a result of weak institutions and the lack of access to justice, information and other fundamental freedoms.</a:t>
            </a:r>
            <a:endParaRPr lang="en-CA" i="1" dirty="0">
              <a:latin typeface="Times New Roman"/>
              <a:ea typeface="Times New Roman"/>
              <a:cs typeface="Times New Roman"/>
              <a:sym typeface="Times New Roman"/>
            </a:endParaRPr>
          </a:p>
          <a:p>
            <a:pPr marL="0" lvl="0" indent="0" algn="l" rtl="0">
              <a:spcBef>
                <a:spcPts val="0"/>
              </a:spcBef>
              <a:spcAft>
                <a:spcPts val="0"/>
              </a:spcAft>
              <a:buNone/>
            </a:pPr>
            <a:r>
              <a:rPr lang="en-CA" sz="1000" b="1" dirty="0">
                <a:hlinkClick r:id="rId4"/>
              </a:rPr>
              <a:t>https://www.un.org/sustainabledevelopment/peace-justice/</a:t>
            </a:r>
            <a:r>
              <a:rPr lang="en-CA" sz="1000" b="1" dirty="0"/>
              <a:t> </a:t>
            </a: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246" name="Google Shape;246;p33"/>
          <p:cNvPicPr preferRelativeResize="0"/>
          <p:nvPr/>
        </p:nvPicPr>
        <p:blipFill>
          <a:blip r:embed="rId5">
            <a:alphaModFix/>
          </a:blip>
          <a:stretch>
            <a:fillRect/>
          </a:stretch>
        </p:blipFill>
        <p:spPr>
          <a:xfrm>
            <a:off x="362791" y="324453"/>
            <a:ext cx="2399375" cy="2313850"/>
          </a:xfrm>
          <a:prstGeom prst="rect">
            <a:avLst/>
          </a:prstGeom>
          <a:noFill/>
          <a:ln>
            <a:noFill/>
          </a:ln>
          <a:effectLst>
            <a:outerShdw blurRad="57150" dist="38100" dir="960000" algn="bl" rotWithShape="0">
              <a:srgbClr val="000000"/>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250"/>
        <p:cNvGrpSpPr/>
        <p:nvPr/>
      </p:nvGrpSpPr>
      <p:grpSpPr>
        <a:xfrm>
          <a:off x="0" y="0"/>
          <a:ext cx="0" cy="0"/>
          <a:chOff x="0" y="0"/>
          <a:chExt cx="0" cy="0"/>
        </a:xfrm>
      </p:grpSpPr>
      <p:pic>
        <p:nvPicPr>
          <p:cNvPr id="251" name="Google Shape;251;p34"/>
          <p:cNvPicPr preferRelativeResize="0"/>
          <p:nvPr/>
        </p:nvPicPr>
        <p:blipFill rotWithShape="1">
          <a:blip r:embed="rId3">
            <a:alphaModFix/>
          </a:blip>
          <a:srcRect t="14812" b="10185"/>
          <a:stretch/>
        </p:blipFill>
        <p:spPr>
          <a:xfrm>
            <a:off x="0" y="-16000"/>
            <a:ext cx="9144000" cy="5143496"/>
          </a:xfrm>
          <a:prstGeom prst="rect">
            <a:avLst/>
          </a:prstGeom>
          <a:noFill/>
          <a:ln>
            <a:noFill/>
          </a:ln>
        </p:spPr>
      </p:pic>
      <p:sp>
        <p:nvSpPr>
          <p:cNvPr id="252" name="Google Shape;252;p34"/>
          <p:cNvSpPr txBox="1"/>
          <p:nvPr/>
        </p:nvSpPr>
        <p:spPr>
          <a:xfrm>
            <a:off x="8343650" y="2972775"/>
            <a:ext cx="513600" cy="7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700">
                <a:solidFill>
                  <a:srgbClr val="CCCCCC"/>
                </a:solidFill>
                <a:latin typeface="Oswald"/>
                <a:ea typeface="Oswald"/>
                <a:cs typeface="Oswald"/>
                <a:sym typeface="Oswald"/>
              </a:rPr>
              <a:t>?</a:t>
            </a:r>
            <a:endParaRPr sz="3500">
              <a:solidFill>
                <a:srgbClr val="CCCCCC"/>
              </a:solidFill>
              <a:latin typeface="Oswald"/>
              <a:ea typeface="Oswald"/>
              <a:cs typeface="Oswald"/>
              <a:sym typeface="Oswald"/>
            </a:endParaRPr>
          </a:p>
        </p:txBody>
      </p:sp>
      <p:pic>
        <p:nvPicPr>
          <p:cNvPr id="253" name="Google Shape;253;p34"/>
          <p:cNvPicPr preferRelativeResize="0"/>
          <p:nvPr/>
        </p:nvPicPr>
        <p:blipFill>
          <a:blip r:embed="rId4">
            <a:alphaModFix/>
          </a:blip>
          <a:stretch>
            <a:fillRect/>
          </a:stretch>
        </p:blipFill>
        <p:spPr>
          <a:xfrm>
            <a:off x="362808" y="324471"/>
            <a:ext cx="2391125" cy="2305875"/>
          </a:xfrm>
          <a:prstGeom prst="rect">
            <a:avLst/>
          </a:prstGeom>
          <a:noFill/>
          <a:ln>
            <a:noFill/>
          </a:ln>
          <a:effectLst>
            <a:outerShdw blurRad="57150" dist="47625" dir="840000" algn="bl" rotWithShape="0">
              <a:srgbClr val="000000"/>
            </a:outerShdw>
          </a:effectLst>
        </p:spPr>
      </p:pic>
      <p:sp>
        <p:nvSpPr>
          <p:cNvPr id="254" name="Google Shape;254;p34"/>
          <p:cNvSpPr txBox="1"/>
          <p:nvPr/>
        </p:nvSpPr>
        <p:spPr>
          <a:xfrm>
            <a:off x="3215650" y="324450"/>
            <a:ext cx="5409000" cy="3877954"/>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17 - Partnerships for the Goals - Strengthen the means of implementation and revitalize the global partnership for sustainable development</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Achieving the ambitious targets of the 2030 Agenda requires a revitalized and enhanced global partnership that brings together Governments, civil society, the private sector, the United Nations system and other actors and mobilizes all available resources. Enhancing support to developing countries, in particular the least developed countries and the small island developing States, is fundamental to equitable progress for all.</a:t>
            </a:r>
          </a:p>
          <a:p>
            <a:pPr marL="0" lvl="0" indent="0" algn="l" rtl="0">
              <a:spcBef>
                <a:spcPts val="0"/>
              </a:spcBef>
              <a:spcAft>
                <a:spcPts val="0"/>
              </a:spcAft>
              <a:buNone/>
            </a:pPr>
            <a:r>
              <a:rPr lang="en-CA" i="1" dirty="0">
                <a:latin typeface="Times New Roman"/>
                <a:ea typeface="Times New Roman"/>
                <a:cs typeface="Times New Roman"/>
                <a:sym typeface="Times New Roman"/>
                <a:hlinkClick r:id="rId5"/>
              </a:rPr>
              <a:t>https://www.un.org/sustainabledevelopment/globalpartnerships/</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t="8010" b="16987"/>
          <a:stretch/>
        </p:blipFill>
        <p:spPr>
          <a:xfrm>
            <a:off x="0" y="0"/>
            <a:ext cx="9144000" cy="5143500"/>
          </a:xfrm>
          <a:prstGeom prst="rect">
            <a:avLst/>
          </a:prstGeom>
          <a:noFill/>
          <a:ln>
            <a:noFill/>
          </a:ln>
        </p:spPr>
      </p:pic>
      <p:sp>
        <p:nvSpPr>
          <p:cNvPr id="86" name="Google Shape;86;p16"/>
          <p:cNvSpPr txBox="1">
            <a:spLocks noGrp="1"/>
          </p:cNvSpPr>
          <p:nvPr>
            <p:ph type="subTitle" idx="1"/>
          </p:nvPr>
        </p:nvSpPr>
        <p:spPr>
          <a:xfrm>
            <a:off x="148975" y="139475"/>
            <a:ext cx="4345250" cy="2358900"/>
          </a:xfrm>
          <a:prstGeom prst="rect">
            <a:avLst/>
          </a:prstGeom>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rgbClr val="FFFFFF"/>
                </a:solidFill>
              </a:rPr>
              <a:t>SDGs and the way we teach and support students, community and employers</a:t>
            </a:r>
            <a:endParaRPr dirty="0">
              <a:solidFill>
                <a:srgbClr val="FFFFFF"/>
              </a:solidFill>
            </a:endParaRPr>
          </a:p>
          <a:p>
            <a:pPr marL="0" lvl="0" indent="0" algn="l" rtl="0">
              <a:spcBef>
                <a:spcPts val="0"/>
              </a:spcBef>
              <a:spcAft>
                <a:spcPts val="0"/>
              </a:spcAft>
              <a:buNone/>
            </a:pPr>
            <a:endParaRPr sz="2400" dirty="0"/>
          </a:p>
        </p:txBody>
      </p:sp>
      <p:pic>
        <p:nvPicPr>
          <p:cNvPr id="87" name="Google Shape;87;p16"/>
          <p:cNvPicPr preferRelativeResize="0"/>
          <p:nvPr/>
        </p:nvPicPr>
        <p:blipFill>
          <a:blip r:embed="rId4">
            <a:alphaModFix/>
          </a:blip>
          <a:stretch>
            <a:fillRect/>
          </a:stretch>
        </p:blipFill>
        <p:spPr>
          <a:xfrm>
            <a:off x="313875" y="2413625"/>
            <a:ext cx="3237312" cy="2394675"/>
          </a:xfrm>
          <a:prstGeom prst="rect">
            <a:avLst/>
          </a:prstGeom>
          <a:noFill/>
          <a:ln>
            <a:noFill/>
          </a:ln>
          <a:effectLst>
            <a:outerShdw blurRad="57150" dist="19050" dir="5400000" algn="bl" rotWithShape="0">
              <a:srgbClr val="000000">
                <a:alpha val="97000"/>
              </a:srgbClr>
            </a:outerShdw>
          </a:effectLst>
        </p:spPr>
      </p:pic>
      <p:pic>
        <p:nvPicPr>
          <p:cNvPr id="88" name="Google Shape;88;p16"/>
          <p:cNvPicPr preferRelativeResize="0"/>
          <p:nvPr/>
        </p:nvPicPr>
        <p:blipFill>
          <a:blip r:embed="rId5">
            <a:alphaModFix/>
          </a:blip>
          <a:stretch>
            <a:fillRect/>
          </a:stretch>
        </p:blipFill>
        <p:spPr>
          <a:xfrm>
            <a:off x="5342996" y="4377857"/>
            <a:ext cx="728346" cy="745165"/>
          </a:xfrm>
          <a:prstGeom prst="rect">
            <a:avLst/>
          </a:prstGeom>
          <a:noFill/>
          <a:ln>
            <a:noFill/>
          </a:ln>
          <a:effectLst>
            <a:outerShdw blurRad="57150" dist="19050" dir="5400000" algn="bl" rotWithShape="0">
              <a:srgbClr val="000000">
                <a:alpha val="50000"/>
              </a:srgbClr>
            </a:outerShdw>
          </a:effectLst>
        </p:spPr>
      </p:pic>
      <p:pic>
        <p:nvPicPr>
          <p:cNvPr id="89" name="Google Shape;89;p16"/>
          <p:cNvPicPr preferRelativeResize="0"/>
          <p:nvPr/>
        </p:nvPicPr>
        <p:blipFill>
          <a:blip r:embed="rId6">
            <a:alphaModFix/>
          </a:blip>
          <a:stretch>
            <a:fillRect/>
          </a:stretch>
        </p:blipFill>
        <p:spPr>
          <a:xfrm>
            <a:off x="6098538" y="4375370"/>
            <a:ext cx="728346" cy="745170"/>
          </a:xfrm>
          <a:prstGeom prst="rect">
            <a:avLst/>
          </a:prstGeom>
          <a:noFill/>
          <a:ln>
            <a:noFill/>
          </a:ln>
          <a:effectLst>
            <a:outerShdw blurRad="57150" dist="19050" dir="5400000" algn="bl" rotWithShape="0">
              <a:srgbClr val="000000">
                <a:alpha val="50000"/>
              </a:srgbClr>
            </a:outerShdw>
          </a:effectLst>
        </p:spPr>
      </p:pic>
      <p:pic>
        <p:nvPicPr>
          <p:cNvPr id="90" name="Google Shape;90;p16"/>
          <p:cNvPicPr preferRelativeResize="0"/>
          <p:nvPr/>
        </p:nvPicPr>
        <p:blipFill>
          <a:blip r:embed="rId7">
            <a:alphaModFix/>
          </a:blip>
          <a:stretch>
            <a:fillRect/>
          </a:stretch>
        </p:blipFill>
        <p:spPr>
          <a:xfrm>
            <a:off x="6861428" y="4420949"/>
            <a:ext cx="733230" cy="707094"/>
          </a:xfrm>
          <a:prstGeom prst="rect">
            <a:avLst/>
          </a:prstGeom>
          <a:noFill/>
          <a:ln>
            <a:noFill/>
          </a:ln>
          <a:effectLst>
            <a:outerShdw blurRad="57150" dist="19050" dir="5400000" algn="bl" rotWithShape="0">
              <a:srgbClr val="000000">
                <a:alpha val="50000"/>
              </a:srgbClr>
            </a:outerShdw>
          </a:effectLst>
        </p:spPr>
      </p:pic>
      <p:pic>
        <p:nvPicPr>
          <p:cNvPr id="91" name="Google Shape;91;p16"/>
          <p:cNvPicPr preferRelativeResize="0"/>
          <p:nvPr/>
        </p:nvPicPr>
        <p:blipFill>
          <a:blip r:embed="rId8">
            <a:alphaModFix/>
          </a:blip>
          <a:stretch>
            <a:fillRect/>
          </a:stretch>
        </p:blipFill>
        <p:spPr>
          <a:xfrm>
            <a:off x="7629195" y="4420942"/>
            <a:ext cx="728346" cy="702383"/>
          </a:xfrm>
          <a:prstGeom prst="rect">
            <a:avLst/>
          </a:prstGeom>
          <a:noFill/>
          <a:ln>
            <a:noFill/>
          </a:ln>
          <a:effectLst>
            <a:outerShdw blurRad="57150" dist="19050" dir="5400000" algn="bl" rotWithShape="0">
              <a:srgbClr val="000000">
                <a:alpha val="50000"/>
              </a:srgbClr>
            </a:outerShdw>
          </a:effectLst>
        </p:spPr>
      </p:pic>
      <p:pic>
        <p:nvPicPr>
          <p:cNvPr id="92" name="Google Shape;92;p16"/>
          <p:cNvPicPr preferRelativeResize="0"/>
          <p:nvPr/>
        </p:nvPicPr>
        <p:blipFill>
          <a:blip r:embed="rId9">
            <a:alphaModFix/>
          </a:blip>
          <a:stretch>
            <a:fillRect/>
          </a:stretch>
        </p:blipFill>
        <p:spPr>
          <a:xfrm>
            <a:off x="8389639" y="2866527"/>
            <a:ext cx="754361" cy="727463"/>
          </a:xfrm>
          <a:prstGeom prst="rect">
            <a:avLst/>
          </a:prstGeom>
          <a:noFill/>
          <a:ln>
            <a:noFill/>
          </a:ln>
          <a:effectLst>
            <a:outerShdw blurRad="57150" dist="19050" dir="5400000" algn="bl" rotWithShape="0">
              <a:srgbClr val="000000">
                <a:alpha val="50000"/>
              </a:srgbClr>
            </a:outerShdw>
          </a:effectLst>
        </p:spPr>
      </p:pic>
      <p:pic>
        <p:nvPicPr>
          <p:cNvPr id="93" name="Google Shape;93;p16"/>
          <p:cNvPicPr preferRelativeResize="0"/>
          <p:nvPr/>
        </p:nvPicPr>
        <p:blipFill>
          <a:blip r:embed="rId10">
            <a:alphaModFix/>
          </a:blip>
          <a:stretch>
            <a:fillRect/>
          </a:stretch>
        </p:blipFill>
        <p:spPr>
          <a:xfrm>
            <a:off x="4582549" y="3643744"/>
            <a:ext cx="733230" cy="707077"/>
          </a:xfrm>
          <a:prstGeom prst="rect">
            <a:avLst/>
          </a:prstGeom>
          <a:noFill/>
          <a:ln>
            <a:noFill/>
          </a:ln>
          <a:effectLst>
            <a:outerShdw blurRad="57150" dist="19050" dir="5400000" algn="bl" rotWithShape="0">
              <a:srgbClr val="000000">
                <a:alpha val="50000"/>
              </a:srgbClr>
            </a:outerShdw>
          </a:effectLst>
        </p:spPr>
      </p:pic>
      <p:pic>
        <p:nvPicPr>
          <p:cNvPr id="94" name="Google Shape;94;p16"/>
          <p:cNvPicPr preferRelativeResize="0"/>
          <p:nvPr/>
        </p:nvPicPr>
        <p:blipFill>
          <a:blip r:embed="rId11">
            <a:alphaModFix/>
          </a:blip>
          <a:stretch>
            <a:fillRect/>
          </a:stretch>
        </p:blipFill>
        <p:spPr>
          <a:xfrm>
            <a:off x="5343000" y="3643728"/>
            <a:ext cx="733230" cy="707097"/>
          </a:xfrm>
          <a:prstGeom prst="rect">
            <a:avLst/>
          </a:prstGeom>
          <a:noFill/>
          <a:ln>
            <a:noFill/>
          </a:ln>
          <a:effectLst>
            <a:outerShdw blurRad="57150" dist="19050" dir="5400000" algn="bl" rotWithShape="0">
              <a:srgbClr val="000000">
                <a:alpha val="50000"/>
              </a:srgbClr>
            </a:outerShdw>
          </a:effectLst>
        </p:spPr>
      </p:pic>
      <p:pic>
        <p:nvPicPr>
          <p:cNvPr id="95" name="Google Shape;95;p16"/>
          <p:cNvPicPr preferRelativeResize="0"/>
          <p:nvPr/>
        </p:nvPicPr>
        <p:blipFill>
          <a:blip r:embed="rId12">
            <a:alphaModFix/>
          </a:blip>
          <a:stretch>
            <a:fillRect/>
          </a:stretch>
        </p:blipFill>
        <p:spPr>
          <a:xfrm>
            <a:off x="6103439" y="3633561"/>
            <a:ext cx="728346" cy="702375"/>
          </a:xfrm>
          <a:prstGeom prst="rect">
            <a:avLst/>
          </a:prstGeom>
          <a:noFill/>
          <a:ln>
            <a:noFill/>
          </a:ln>
          <a:effectLst>
            <a:outerShdw blurRad="57150" dist="19050" dir="5400000" algn="bl" rotWithShape="0">
              <a:srgbClr val="000000">
                <a:alpha val="50000"/>
              </a:srgbClr>
            </a:outerShdw>
          </a:effectLst>
        </p:spPr>
      </p:pic>
      <p:pic>
        <p:nvPicPr>
          <p:cNvPr id="96" name="Google Shape;96;p16"/>
          <p:cNvPicPr preferRelativeResize="0"/>
          <p:nvPr/>
        </p:nvPicPr>
        <p:blipFill>
          <a:blip r:embed="rId13">
            <a:alphaModFix/>
          </a:blip>
          <a:stretch>
            <a:fillRect/>
          </a:stretch>
        </p:blipFill>
        <p:spPr>
          <a:xfrm>
            <a:off x="6863871" y="3643734"/>
            <a:ext cx="733230" cy="750175"/>
          </a:xfrm>
          <a:prstGeom prst="rect">
            <a:avLst/>
          </a:prstGeom>
          <a:noFill/>
          <a:ln>
            <a:noFill/>
          </a:ln>
          <a:effectLst>
            <a:outerShdw blurRad="57150" dist="19050" dir="5400000" algn="bl" rotWithShape="0">
              <a:srgbClr val="000000">
                <a:alpha val="50000"/>
              </a:srgbClr>
            </a:outerShdw>
          </a:effectLst>
        </p:spPr>
      </p:pic>
      <p:pic>
        <p:nvPicPr>
          <p:cNvPr id="97" name="Google Shape;97;p16"/>
          <p:cNvPicPr preferRelativeResize="0"/>
          <p:nvPr/>
        </p:nvPicPr>
        <p:blipFill>
          <a:blip r:embed="rId14">
            <a:alphaModFix/>
          </a:blip>
          <a:stretch>
            <a:fillRect/>
          </a:stretch>
        </p:blipFill>
        <p:spPr>
          <a:xfrm>
            <a:off x="7629192" y="3643734"/>
            <a:ext cx="733230" cy="750175"/>
          </a:xfrm>
          <a:prstGeom prst="rect">
            <a:avLst/>
          </a:prstGeom>
          <a:noFill/>
          <a:ln>
            <a:noFill/>
          </a:ln>
          <a:effectLst>
            <a:outerShdw blurRad="57150" dist="19050" dir="5400000" algn="bl" rotWithShape="0">
              <a:srgbClr val="000000">
                <a:alpha val="50000"/>
              </a:srgbClr>
            </a:outerShdw>
          </a:effectLst>
        </p:spPr>
      </p:pic>
      <p:pic>
        <p:nvPicPr>
          <p:cNvPr id="98" name="Google Shape;98;p16"/>
          <p:cNvPicPr preferRelativeResize="0"/>
          <p:nvPr/>
        </p:nvPicPr>
        <p:blipFill>
          <a:blip r:embed="rId15">
            <a:alphaModFix/>
          </a:blip>
          <a:stretch>
            <a:fillRect/>
          </a:stretch>
        </p:blipFill>
        <p:spPr>
          <a:xfrm>
            <a:off x="8389641" y="3643734"/>
            <a:ext cx="733230" cy="750175"/>
          </a:xfrm>
          <a:prstGeom prst="rect">
            <a:avLst/>
          </a:prstGeom>
          <a:noFill/>
          <a:ln>
            <a:noFill/>
          </a:ln>
          <a:effectLst>
            <a:outerShdw blurRad="57150" dist="19050" dir="5400000" algn="bl" rotWithShape="0">
              <a:srgbClr val="000000">
                <a:alpha val="50000"/>
              </a:srgbClr>
            </a:outerShdw>
          </a:effectLst>
        </p:spPr>
      </p:pic>
      <p:pic>
        <p:nvPicPr>
          <p:cNvPr id="99" name="Google Shape;99;p16"/>
          <p:cNvPicPr preferRelativeResize="0"/>
          <p:nvPr/>
        </p:nvPicPr>
        <p:blipFill>
          <a:blip r:embed="rId16">
            <a:alphaModFix/>
          </a:blip>
          <a:stretch>
            <a:fillRect/>
          </a:stretch>
        </p:blipFill>
        <p:spPr>
          <a:xfrm>
            <a:off x="4582554" y="4380346"/>
            <a:ext cx="733230" cy="750175"/>
          </a:xfrm>
          <a:prstGeom prst="rect">
            <a:avLst/>
          </a:prstGeom>
          <a:noFill/>
          <a:ln>
            <a:noFill/>
          </a:ln>
          <a:effectLst>
            <a:outerShdw blurRad="57150" dist="19050" dir="5400000" algn="bl" rotWithShape="0">
              <a:srgbClr val="000000">
                <a:alpha val="50000"/>
              </a:srgbClr>
            </a:outerShdw>
          </a:effectLst>
        </p:spPr>
      </p:pic>
      <p:pic>
        <p:nvPicPr>
          <p:cNvPr id="100" name="Google Shape;100;p16"/>
          <p:cNvPicPr preferRelativeResize="0"/>
          <p:nvPr/>
        </p:nvPicPr>
        <p:blipFill>
          <a:blip r:embed="rId17">
            <a:alphaModFix/>
          </a:blip>
          <a:stretch>
            <a:fillRect/>
          </a:stretch>
        </p:blipFill>
        <p:spPr>
          <a:xfrm>
            <a:off x="4585001" y="2869049"/>
            <a:ext cx="728346" cy="745170"/>
          </a:xfrm>
          <a:prstGeom prst="rect">
            <a:avLst/>
          </a:prstGeom>
          <a:noFill/>
          <a:ln>
            <a:noFill/>
          </a:ln>
          <a:effectLst>
            <a:outerShdw blurRad="57150" dist="19050" dir="5400000" algn="bl" rotWithShape="0">
              <a:srgbClr val="000000">
                <a:alpha val="50000"/>
              </a:srgbClr>
            </a:outerShdw>
          </a:effectLst>
        </p:spPr>
      </p:pic>
      <p:pic>
        <p:nvPicPr>
          <p:cNvPr id="101" name="Google Shape;101;p16"/>
          <p:cNvPicPr preferRelativeResize="0"/>
          <p:nvPr/>
        </p:nvPicPr>
        <p:blipFill>
          <a:blip r:embed="rId18">
            <a:alphaModFix/>
          </a:blip>
          <a:stretch>
            <a:fillRect/>
          </a:stretch>
        </p:blipFill>
        <p:spPr>
          <a:xfrm>
            <a:off x="5342999" y="2866526"/>
            <a:ext cx="733230" cy="750175"/>
          </a:xfrm>
          <a:prstGeom prst="rect">
            <a:avLst/>
          </a:prstGeom>
          <a:noFill/>
          <a:ln>
            <a:noFill/>
          </a:ln>
          <a:effectLst>
            <a:outerShdw blurRad="57150" dist="19050" dir="5400000" algn="bl" rotWithShape="0">
              <a:srgbClr val="000000">
                <a:alpha val="50000"/>
              </a:srgbClr>
            </a:outerShdw>
          </a:effectLst>
        </p:spPr>
      </p:pic>
      <p:pic>
        <p:nvPicPr>
          <p:cNvPr id="102" name="Google Shape;102;p16"/>
          <p:cNvPicPr preferRelativeResize="0"/>
          <p:nvPr/>
        </p:nvPicPr>
        <p:blipFill>
          <a:blip r:embed="rId19">
            <a:alphaModFix/>
          </a:blip>
          <a:stretch>
            <a:fillRect/>
          </a:stretch>
        </p:blipFill>
        <p:spPr>
          <a:xfrm>
            <a:off x="6105882" y="2869025"/>
            <a:ext cx="733230" cy="750175"/>
          </a:xfrm>
          <a:prstGeom prst="rect">
            <a:avLst/>
          </a:prstGeom>
          <a:noFill/>
          <a:ln>
            <a:noFill/>
          </a:ln>
          <a:effectLst>
            <a:outerShdw blurRad="57150" dist="19050" dir="5400000" algn="bl" rotWithShape="0">
              <a:srgbClr val="000000">
                <a:alpha val="50000"/>
              </a:srgbClr>
            </a:outerShdw>
          </a:effectLst>
        </p:spPr>
      </p:pic>
      <p:pic>
        <p:nvPicPr>
          <p:cNvPr id="103" name="Google Shape;103;p16"/>
          <p:cNvPicPr preferRelativeResize="0"/>
          <p:nvPr/>
        </p:nvPicPr>
        <p:blipFill>
          <a:blip r:embed="rId20">
            <a:alphaModFix/>
          </a:blip>
          <a:stretch>
            <a:fillRect/>
          </a:stretch>
        </p:blipFill>
        <p:spPr>
          <a:xfrm>
            <a:off x="6868768" y="2866526"/>
            <a:ext cx="733230" cy="750175"/>
          </a:xfrm>
          <a:prstGeom prst="rect">
            <a:avLst/>
          </a:prstGeom>
          <a:noFill/>
          <a:ln>
            <a:noFill/>
          </a:ln>
          <a:effectLst>
            <a:outerShdw blurRad="57150" dist="19050" dir="5400000" algn="bl" rotWithShape="0">
              <a:srgbClr val="000000">
                <a:alpha val="50000"/>
              </a:srgbClr>
            </a:outerShdw>
          </a:effectLst>
        </p:spPr>
      </p:pic>
      <p:pic>
        <p:nvPicPr>
          <p:cNvPr id="104" name="Google Shape;104;p16"/>
          <p:cNvPicPr preferRelativeResize="0"/>
          <p:nvPr/>
        </p:nvPicPr>
        <p:blipFill>
          <a:blip r:embed="rId21">
            <a:alphaModFix/>
          </a:blip>
          <a:stretch>
            <a:fillRect/>
          </a:stretch>
        </p:blipFill>
        <p:spPr>
          <a:xfrm>
            <a:off x="7631645" y="2871527"/>
            <a:ext cx="728346" cy="745170"/>
          </a:xfrm>
          <a:prstGeom prst="rect">
            <a:avLst/>
          </a:prstGeom>
          <a:noFill/>
          <a:ln>
            <a:noFill/>
          </a:ln>
          <a:effectLst>
            <a:outerShdw blurRad="57150" dist="19050" dir="5400000" algn="bl" rotWithShape="0">
              <a:srgbClr val="000000">
                <a:alpha val="50000"/>
              </a:srgbClr>
            </a:outerShdw>
          </a:effectLst>
        </p:spPr>
      </p:pic>
      <p:pic>
        <p:nvPicPr>
          <p:cNvPr id="105" name="Google Shape;105;p16"/>
          <p:cNvPicPr preferRelativeResize="0"/>
          <p:nvPr/>
        </p:nvPicPr>
        <p:blipFill>
          <a:blip r:embed="rId22">
            <a:alphaModFix/>
          </a:blip>
          <a:stretch>
            <a:fillRect/>
          </a:stretch>
        </p:blipFill>
        <p:spPr>
          <a:xfrm>
            <a:off x="8389639" y="4420946"/>
            <a:ext cx="733235" cy="722554"/>
          </a:xfrm>
          <a:prstGeom prst="rect">
            <a:avLst/>
          </a:prstGeom>
          <a:noFill/>
          <a:ln>
            <a:noFill/>
          </a:ln>
          <a:effectLst>
            <a:outerShdw blurRad="57150" dist="19050" dir="5400000" algn="bl" rotWithShape="0">
              <a:srgbClr val="000000">
                <a:alpha val="50000"/>
              </a:srgbClr>
            </a:outerShdw>
          </a:effectLst>
        </p:spPr>
      </p:pic>
      <p:sp>
        <p:nvSpPr>
          <p:cNvPr id="24" name="Google Shape;86;p16"/>
          <p:cNvSpPr txBox="1">
            <a:spLocks/>
          </p:cNvSpPr>
          <p:nvPr/>
        </p:nvSpPr>
        <p:spPr>
          <a:xfrm>
            <a:off x="5004347" y="54725"/>
            <a:ext cx="3926522" cy="2564722"/>
          </a:xfrm>
          <a:prstGeom prst="rect">
            <a:avLst/>
          </a:prstGeom>
          <a:solidFill>
            <a:schemeClr val="tx2">
              <a:lumMod val="75000"/>
              <a:alpha val="36000"/>
            </a:schemeClr>
          </a:solidFill>
          <a:ln>
            <a:noFill/>
          </a:ln>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50000"/>
              </a:lnSpc>
            </a:pPr>
            <a:r>
              <a:rPr lang="en-US" sz="1800" dirty="0">
                <a:solidFill>
                  <a:schemeClr val="bg1"/>
                </a:solidFill>
              </a:rPr>
              <a:t>Intended Learning Outcomes </a:t>
            </a:r>
          </a:p>
          <a:p>
            <a:pPr marL="0" indent="0" algn="l">
              <a:lnSpc>
                <a:spcPct val="150000"/>
              </a:lnSpc>
            </a:pPr>
            <a:r>
              <a:rPr lang="en-US" sz="1800" dirty="0" smtClean="0">
                <a:solidFill>
                  <a:schemeClr val="bg1"/>
                </a:solidFill>
              </a:rPr>
              <a:t>Learning </a:t>
            </a:r>
            <a:r>
              <a:rPr lang="en-US" sz="1800" dirty="0">
                <a:solidFill>
                  <a:schemeClr val="bg1"/>
                </a:solidFill>
              </a:rPr>
              <a:t>content</a:t>
            </a:r>
          </a:p>
          <a:p>
            <a:pPr marL="0" indent="0" algn="l">
              <a:lnSpc>
                <a:spcPct val="150000"/>
              </a:lnSpc>
            </a:pPr>
            <a:r>
              <a:rPr lang="en-US" sz="1800" dirty="0">
                <a:solidFill>
                  <a:schemeClr val="bg1"/>
                </a:solidFill>
              </a:rPr>
              <a:t>Learning activities</a:t>
            </a:r>
          </a:p>
          <a:p>
            <a:pPr marL="0" indent="0" algn="l">
              <a:lnSpc>
                <a:spcPct val="150000"/>
              </a:lnSpc>
            </a:pPr>
            <a:r>
              <a:rPr lang="en-US" sz="1800" dirty="0" smtClean="0">
                <a:solidFill>
                  <a:schemeClr val="bg1"/>
                </a:solidFill>
              </a:rPr>
              <a:t>Learning materials</a:t>
            </a:r>
            <a:endParaRPr lang="en-US" sz="1800" dirty="0">
              <a:solidFill>
                <a:schemeClr val="bg1"/>
              </a:solidFill>
            </a:endParaRPr>
          </a:p>
          <a:p>
            <a:pPr marL="0" indent="0" algn="l">
              <a:lnSpc>
                <a:spcPct val="150000"/>
              </a:lnSpc>
            </a:pPr>
            <a:r>
              <a:rPr lang="en-US" sz="1800" dirty="0">
                <a:solidFill>
                  <a:schemeClr val="bg1"/>
                </a:solidFill>
              </a:rPr>
              <a:t>Assignments and assessment</a:t>
            </a:r>
          </a:p>
          <a:p>
            <a:pPr marL="0" indent="0" algn="l">
              <a:lnSpc>
                <a:spcPct val="150000"/>
              </a:lnSpc>
            </a:pPr>
            <a:r>
              <a:rPr lang="en-US" sz="1800" dirty="0">
                <a:solidFill>
                  <a:schemeClr val="bg1"/>
                </a:solidFill>
              </a:rPr>
              <a:t>Class atmosphere and well-being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t="8010" b="16987"/>
          <a:stretch/>
        </p:blipFill>
        <p:spPr>
          <a:xfrm>
            <a:off x="0" y="0"/>
            <a:ext cx="9144000" cy="5143500"/>
          </a:xfrm>
          <a:prstGeom prst="rect">
            <a:avLst/>
          </a:prstGeom>
          <a:noFill/>
          <a:ln>
            <a:noFill/>
          </a:ln>
        </p:spPr>
      </p:pic>
      <p:sp>
        <p:nvSpPr>
          <p:cNvPr id="86" name="Google Shape;86;p16"/>
          <p:cNvSpPr txBox="1">
            <a:spLocks noGrp="1"/>
          </p:cNvSpPr>
          <p:nvPr>
            <p:ph type="subTitle" idx="1"/>
          </p:nvPr>
        </p:nvSpPr>
        <p:spPr>
          <a:xfrm>
            <a:off x="148975" y="139475"/>
            <a:ext cx="4345250" cy="2358900"/>
          </a:xfrm>
          <a:prstGeom prst="rect">
            <a:avLst/>
          </a:prstGeom>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rgbClr val="FFFFFF"/>
                </a:solidFill>
              </a:rPr>
              <a:t>SDGs and the way we teach and support students, community and employers</a:t>
            </a:r>
            <a:endParaRPr dirty="0">
              <a:solidFill>
                <a:srgbClr val="FFFFFF"/>
              </a:solidFill>
            </a:endParaRPr>
          </a:p>
          <a:p>
            <a:pPr marL="0" lvl="0" indent="0" algn="l" rtl="0">
              <a:spcBef>
                <a:spcPts val="0"/>
              </a:spcBef>
              <a:spcAft>
                <a:spcPts val="0"/>
              </a:spcAft>
              <a:buNone/>
            </a:pPr>
            <a:endParaRPr sz="2400" dirty="0"/>
          </a:p>
        </p:txBody>
      </p:sp>
      <p:pic>
        <p:nvPicPr>
          <p:cNvPr id="87" name="Google Shape;87;p16"/>
          <p:cNvPicPr preferRelativeResize="0"/>
          <p:nvPr/>
        </p:nvPicPr>
        <p:blipFill>
          <a:blip r:embed="rId4">
            <a:alphaModFix/>
          </a:blip>
          <a:stretch>
            <a:fillRect/>
          </a:stretch>
        </p:blipFill>
        <p:spPr>
          <a:xfrm>
            <a:off x="313875" y="2413625"/>
            <a:ext cx="3237312" cy="2394675"/>
          </a:xfrm>
          <a:prstGeom prst="rect">
            <a:avLst/>
          </a:prstGeom>
          <a:noFill/>
          <a:ln>
            <a:noFill/>
          </a:ln>
          <a:effectLst>
            <a:outerShdw blurRad="57150" dist="19050" dir="5400000" algn="bl" rotWithShape="0">
              <a:srgbClr val="000000">
                <a:alpha val="97000"/>
              </a:srgbClr>
            </a:outerShdw>
          </a:effectLst>
        </p:spPr>
      </p:pic>
      <p:pic>
        <p:nvPicPr>
          <p:cNvPr id="88" name="Google Shape;88;p16"/>
          <p:cNvPicPr preferRelativeResize="0"/>
          <p:nvPr/>
        </p:nvPicPr>
        <p:blipFill>
          <a:blip r:embed="rId5">
            <a:alphaModFix/>
          </a:blip>
          <a:stretch>
            <a:fillRect/>
          </a:stretch>
        </p:blipFill>
        <p:spPr>
          <a:xfrm>
            <a:off x="5342996" y="4377857"/>
            <a:ext cx="728346" cy="745165"/>
          </a:xfrm>
          <a:prstGeom prst="rect">
            <a:avLst/>
          </a:prstGeom>
          <a:noFill/>
          <a:ln>
            <a:noFill/>
          </a:ln>
          <a:effectLst>
            <a:outerShdw blurRad="57150" dist="19050" dir="5400000" algn="bl" rotWithShape="0">
              <a:srgbClr val="000000">
                <a:alpha val="50000"/>
              </a:srgbClr>
            </a:outerShdw>
          </a:effectLst>
        </p:spPr>
      </p:pic>
      <p:pic>
        <p:nvPicPr>
          <p:cNvPr id="89" name="Google Shape;89;p16"/>
          <p:cNvPicPr preferRelativeResize="0"/>
          <p:nvPr/>
        </p:nvPicPr>
        <p:blipFill>
          <a:blip r:embed="rId6">
            <a:alphaModFix/>
          </a:blip>
          <a:stretch>
            <a:fillRect/>
          </a:stretch>
        </p:blipFill>
        <p:spPr>
          <a:xfrm>
            <a:off x="6098538" y="4375370"/>
            <a:ext cx="728346" cy="745170"/>
          </a:xfrm>
          <a:prstGeom prst="rect">
            <a:avLst/>
          </a:prstGeom>
          <a:noFill/>
          <a:ln>
            <a:noFill/>
          </a:ln>
          <a:effectLst>
            <a:outerShdw blurRad="57150" dist="19050" dir="5400000" algn="bl" rotWithShape="0">
              <a:srgbClr val="000000">
                <a:alpha val="50000"/>
              </a:srgbClr>
            </a:outerShdw>
          </a:effectLst>
        </p:spPr>
      </p:pic>
      <p:pic>
        <p:nvPicPr>
          <p:cNvPr id="90" name="Google Shape;90;p16"/>
          <p:cNvPicPr preferRelativeResize="0"/>
          <p:nvPr/>
        </p:nvPicPr>
        <p:blipFill>
          <a:blip r:embed="rId7">
            <a:alphaModFix/>
          </a:blip>
          <a:stretch>
            <a:fillRect/>
          </a:stretch>
        </p:blipFill>
        <p:spPr>
          <a:xfrm>
            <a:off x="6861428" y="4420949"/>
            <a:ext cx="733230" cy="707094"/>
          </a:xfrm>
          <a:prstGeom prst="rect">
            <a:avLst/>
          </a:prstGeom>
          <a:noFill/>
          <a:ln>
            <a:noFill/>
          </a:ln>
          <a:effectLst>
            <a:outerShdw blurRad="57150" dist="19050" dir="5400000" algn="bl" rotWithShape="0">
              <a:srgbClr val="000000">
                <a:alpha val="50000"/>
              </a:srgbClr>
            </a:outerShdw>
          </a:effectLst>
        </p:spPr>
      </p:pic>
      <p:pic>
        <p:nvPicPr>
          <p:cNvPr id="91" name="Google Shape;91;p16"/>
          <p:cNvPicPr preferRelativeResize="0"/>
          <p:nvPr/>
        </p:nvPicPr>
        <p:blipFill>
          <a:blip r:embed="rId8">
            <a:alphaModFix/>
          </a:blip>
          <a:stretch>
            <a:fillRect/>
          </a:stretch>
        </p:blipFill>
        <p:spPr>
          <a:xfrm>
            <a:off x="7629195" y="4420942"/>
            <a:ext cx="728346" cy="702383"/>
          </a:xfrm>
          <a:prstGeom prst="rect">
            <a:avLst/>
          </a:prstGeom>
          <a:noFill/>
          <a:ln>
            <a:noFill/>
          </a:ln>
          <a:effectLst>
            <a:outerShdw blurRad="57150" dist="19050" dir="5400000" algn="bl" rotWithShape="0">
              <a:srgbClr val="000000">
                <a:alpha val="50000"/>
              </a:srgbClr>
            </a:outerShdw>
          </a:effectLst>
        </p:spPr>
      </p:pic>
      <p:pic>
        <p:nvPicPr>
          <p:cNvPr id="92" name="Google Shape;92;p16"/>
          <p:cNvPicPr preferRelativeResize="0"/>
          <p:nvPr/>
        </p:nvPicPr>
        <p:blipFill>
          <a:blip r:embed="rId9">
            <a:alphaModFix/>
          </a:blip>
          <a:stretch>
            <a:fillRect/>
          </a:stretch>
        </p:blipFill>
        <p:spPr>
          <a:xfrm>
            <a:off x="8389639" y="2866527"/>
            <a:ext cx="754361" cy="727463"/>
          </a:xfrm>
          <a:prstGeom prst="rect">
            <a:avLst/>
          </a:prstGeom>
          <a:noFill/>
          <a:ln>
            <a:noFill/>
          </a:ln>
          <a:effectLst>
            <a:outerShdw blurRad="57150" dist="19050" dir="5400000" algn="bl" rotWithShape="0">
              <a:srgbClr val="000000">
                <a:alpha val="50000"/>
              </a:srgbClr>
            </a:outerShdw>
          </a:effectLst>
        </p:spPr>
      </p:pic>
      <p:pic>
        <p:nvPicPr>
          <p:cNvPr id="93" name="Google Shape;93;p16"/>
          <p:cNvPicPr preferRelativeResize="0"/>
          <p:nvPr/>
        </p:nvPicPr>
        <p:blipFill>
          <a:blip r:embed="rId10">
            <a:alphaModFix/>
          </a:blip>
          <a:stretch>
            <a:fillRect/>
          </a:stretch>
        </p:blipFill>
        <p:spPr>
          <a:xfrm>
            <a:off x="4582549" y="3643744"/>
            <a:ext cx="733230" cy="707077"/>
          </a:xfrm>
          <a:prstGeom prst="rect">
            <a:avLst/>
          </a:prstGeom>
          <a:noFill/>
          <a:ln>
            <a:noFill/>
          </a:ln>
          <a:effectLst>
            <a:outerShdw blurRad="57150" dist="19050" dir="5400000" algn="bl" rotWithShape="0">
              <a:srgbClr val="000000">
                <a:alpha val="50000"/>
              </a:srgbClr>
            </a:outerShdw>
          </a:effectLst>
        </p:spPr>
      </p:pic>
      <p:pic>
        <p:nvPicPr>
          <p:cNvPr id="94" name="Google Shape;94;p16"/>
          <p:cNvPicPr preferRelativeResize="0"/>
          <p:nvPr/>
        </p:nvPicPr>
        <p:blipFill>
          <a:blip r:embed="rId11">
            <a:alphaModFix/>
          </a:blip>
          <a:stretch>
            <a:fillRect/>
          </a:stretch>
        </p:blipFill>
        <p:spPr>
          <a:xfrm>
            <a:off x="5343000" y="3643728"/>
            <a:ext cx="733230" cy="707097"/>
          </a:xfrm>
          <a:prstGeom prst="rect">
            <a:avLst/>
          </a:prstGeom>
          <a:noFill/>
          <a:ln>
            <a:noFill/>
          </a:ln>
          <a:effectLst>
            <a:outerShdw blurRad="57150" dist="19050" dir="5400000" algn="bl" rotWithShape="0">
              <a:srgbClr val="000000">
                <a:alpha val="50000"/>
              </a:srgbClr>
            </a:outerShdw>
          </a:effectLst>
        </p:spPr>
      </p:pic>
      <p:pic>
        <p:nvPicPr>
          <p:cNvPr id="95" name="Google Shape;95;p16"/>
          <p:cNvPicPr preferRelativeResize="0"/>
          <p:nvPr/>
        </p:nvPicPr>
        <p:blipFill>
          <a:blip r:embed="rId12">
            <a:alphaModFix/>
          </a:blip>
          <a:stretch>
            <a:fillRect/>
          </a:stretch>
        </p:blipFill>
        <p:spPr>
          <a:xfrm>
            <a:off x="6103439" y="3633561"/>
            <a:ext cx="728346" cy="702375"/>
          </a:xfrm>
          <a:prstGeom prst="rect">
            <a:avLst/>
          </a:prstGeom>
          <a:noFill/>
          <a:ln>
            <a:noFill/>
          </a:ln>
          <a:effectLst>
            <a:outerShdw blurRad="57150" dist="19050" dir="5400000" algn="bl" rotWithShape="0">
              <a:srgbClr val="000000">
                <a:alpha val="50000"/>
              </a:srgbClr>
            </a:outerShdw>
          </a:effectLst>
        </p:spPr>
      </p:pic>
      <p:pic>
        <p:nvPicPr>
          <p:cNvPr id="96" name="Google Shape;96;p16"/>
          <p:cNvPicPr preferRelativeResize="0"/>
          <p:nvPr/>
        </p:nvPicPr>
        <p:blipFill>
          <a:blip r:embed="rId13">
            <a:alphaModFix/>
          </a:blip>
          <a:stretch>
            <a:fillRect/>
          </a:stretch>
        </p:blipFill>
        <p:spPr>
          <a:xfrm>
            <a:off x="6863871" y="3643734"/>
            <a:ext cx="733230" cy="750175"/>
          </a:xfrm>
          <a:prstGeom prst="rect">
            <a:avLst/>
          </a:prstGeom>
          <a:noFill/>
          <a:ln>
            <a:noFill/>
          </a:ln>
          <a:effectLst>
            <a:outerShdw blurRad="57150" dist="19050" dir="5400000" algn="bl" rotWithShape="0">
              <a:srgbClr val="000000">
                <a:alpha val="50000"/>
              </a:srgbClr>
            </a:outerShdw>
          </a:effectLst>
        </p:spPr>
      </p:pic>
      <p:pic>
        <p:nvPicPr>
          <p:cNvPr id="97" name="Google Shape;97;p16"/>
          <p:cNvPicPr preferRelativeResize="0"/>
          <p:nvPr/>
        </p:nvPicPr>
        <p:blipFill>
          <a:blip r:embed="rId14">
            <a:alphaModFix/>
          </a:blip>
          <a:stretch>
            <a:fillRect/>
          </a:stretch>
        </p:blipFill>
        <p:spPr>
          <a:xfrm>
            <a:off x="7629192" y="3643734"/>
            <a:ext cx="733230" cy="750175"/>
          </a:xfrm>
          <a:prstGeom prst="rect">
            <a:avLst/>
          </a:prstGeom>
          <a:noFill/>
          <a:ln>
            <a:noFill/>
          </a:ln>
          <a:effectLst>
            <a:outerShdw blurRad="57150" dist="19050" dir="5400000" algn="bl" rotWithShape="0">
              <a:srgbClr val="000000">
                <a:alpha val="50000"/>
              </a:srgbClr>
            </a:outerShdw>
          </a:effectLst>
        </p:spPr>
      </p:pic>
      <p:pic>
        <p:nvPicPr>
          <p:cNvPr id="98" name="Google Shape;98;p16"/>
          <p:cNvPicPr preferRelativeResize="0"/>
          <p:nvPr/>
        </p:nvPicPr>
        <p:blipFill>
          <a:blip r:embed="rId15">
            <a:alphaModFix/>
          </a:blip>
          <a:stretch>
            <a:fillRect/>
          </a:stretch>
        </p:blipFill>
        <p:spPr>
          <a:xfrm>
            <a:off x="8389641" y="3643734"/>
            <a:ext cx="733230" cy="750175"/>
          </a:xfrm>
          <a:prstGeom prst="rect">
            <a:avLst/>
          </a:prstGeom>
          <a:noFill/>
          <a:ln>
            <a:noFill/>
          </a:ln>
          <a:effectLst>
            <a:outerShdw blurRad="57150" dist="19050" dir="5400000" algn="bl" rotWithShape="0">
              <a:srgbClr val="000000">
                <a:alpha val="50000"/>
              </a:srgbClr>
            </a:outerShdw>
          </a:effectLst>
        </p:spPr>
      </p:pic>
      <p:pic>
        <p:nvPicPr>
          <p:cNvPr id="99" name="Google Shape;99;p16"/>
          <p:cNvPicPr preferRelativeResize="0"/>
          <p:nvPr/>
        </p:nvPicPr>
        <p:blipFill>
          <a:blip r:embed="rId16">
            <a:alphaModFix/>
          </a:blip>
          <a:stretch>
            <a:fillRect/>
          </a:stretch>
        </p:blipFill>
        <p:spPr>
          <a:xfrm>
            <a:off x="4582554" y="4380346"/>
            <a:ext cx="733230" cy="750175"/>
          </a:xfrm>
          <a:prstGeom prst="rect">
            <a:avLst/>
          </a:prstGeom>
          <a:noFill/>
          <a:ln>
            <a:noFill/>
          </a:ln>
          <a:effectLst>
            <a:outerShdw blurRad="57150" dist="19050" dir="5400000" algn="bl" rotWithShape="0">
              <a:srgbClr val="000000">
                <a:alpha val="50000"/>
              </a:srgbClr>
            </a:outerShdw>
          </a:effectLst>
        </p:spPr>
      </p:pic>
      <p:pic>
        <p:nvPicPr>
          <p:cNvPr id="100" name="Google Shape;100;p16"/>
          <p:cNvPicPr preferRelativeResize="0"/>
          <p:nvPr/>
        </p:nvPicPr>
        <p:blipFill>
          <a:blip r:embed="rId17">
            <a:alphaModFix/>
          </a:blip>
          <a:stretch>
            <a:fillRect/>
          </a:stretch>
        </p:blipFill>
        <p:spPr>
          <a:xfrm>
            <a:off x="4585001" y="2869049"/>
            <a:ext cx="728346" cy="745170"/>
          </a:xfrm>
          <a:prstGeom prst="rect">
            <a:avLst/>
          </a:prstGeom>
          <a:noFill/>
          <a:ln>
            <a:noFill/>
          </a:ln>
          <a:effectLst>
            <a:outerShdw blurRad="57150" dist="19050" dir="5400000" algn="bl" rotWithShape="0">
              <a:srgbClr val="000000">
                <a:alpha val="50000"/>
              </a:srgbClr>
            </a:outerShdw>
          </a:effectLst>
        </p:spPr>
      </p:pic>
      <p:pic>
        <p:nvPicPr>
          <p:cNvPr id="101" name="Google Shape;101;p16"/>
          <p:cNvPicPr preferRelativeResize="0"/>
          <p:nvPr/>
        </p:nvPicPr>
        <p:blipFill>
          <a:blip r:embed="rId18">
            <a:alphaModFix/>
          </a:blip>
          <a:stretch>
            <a:fillRect/>
          </a:stretch>
        </p:blipFill>
        <p:spPr>
          <a:xfrm>
            <a:off x="5342999" y="2866526"/>
            <a:ext cx="733230" cy="750175"/>
          </a:xfrm>
          <a:prstGeom prst="rect">
            <a:avLst/>
          </a:prstGeom>
          <a:noFill/>
          <a:ln>
            <a:noFill/>
          </a:ln>
          <a:effectLst>
            <a:outerShdw blurRad="57150" dist="19050" dir="5400000" algn="bl" rotWithShape="0">
              <a:srgbClr val="000000">
                <a:alpha val="50000"/>
              </a:srgbClr>
            </a:outerShdw>
          </a:effectLst>
        </p:spPr>
      </p:pic>
      <p:pic>
        <p:nvPicPr>
          <p:cNvPr id="102" name="Google Shape;102;p16"/>
          <p:cNvPicPr preferRelativeResize="0"/>
          <p:nvPr/>
        </p:nvPicPr>
        <p:blipFill>
          <a:blip r:embed="rId19">
            <a:alphaModFix/>
          </a:blip>
          <a:stretch>
            <a:fillRect/>
          </a:stretch>
        </p:blipFill>
        <p:spPr>
          <a:xfrm>
            <a:off x="6105882" y="2869025"/>
            <a:ext cx="733230" cy="750175"/>
          </a:xfrm>
          <a:prstGeom prst="rect">
            <a:avLst/>
          </a:prstGeom>
          <a:noFill/>
          <a:ln>
            <a:noFill/>
          </a:ln>
          <a:effectLst>
            <a:outerShdw blurRad="57150" dist="19050" dir="5400000" algn="bl" rotWithShape="0">
              <a:srgbClr val="000000">
                <a:alpha val="50000"/>
              </a:srgbClr>
            </a:outerShdw>
          </a:effectLst>
        </p:spPr>
      </p:pic>
      <p:pic>
        <p:nvPicPr>
          <p:cNvPr id="103" name="Google Shape;103;p16"/>
          <p:cNvPicPr preferRelativeResize="0"/>
          <p:nvPr/>
        </p:nvPicPr>
        <p:blipFill>
          <a:blip r:embed="rId20">
            <a:alphaModFix/>
          </a:blip>
          <a:stretch>
            <a:fillRect/>
          </a:stretch>
        </p:blipFill>
        <p:spPr>
          <a:xfrm>
            <a:off x="6868768" y="2866526"/>
            <a:ext cx="733230" cy="750175"/>
          </a:xfrm>
          <a:prstGeom prst="rect">
            <a:avLst/>
          </a:prstGeom>
          <a:noFill/>
          <a:ln>
            <a:noFill/>
          </a:ln>
          <a:effectLst>
            <a:outerShdw blurRad="57150" dist="19050" dir="5400000" algn="bl" rotWithShape="0">
              <a:srgbClr val="000000">
                <a:alpha val="50000"/>
              </a:srgbClr>
            </a:outerShdw>
          </a:effectLst>
        </p:spPr>
      </p:pic>
      <p:pic>
        <p:nvPicPr>
          <p:cNvPr id="104" name="Google Shape;104;p16"/>
          <p:cNvPicPr preferRelativeResize="0"/>
          <p:nvPr/>
        </p:nvPicPr>
        <p:blipFill>
          <a:blip r:embed="rId21">
            <a:alphaModFix/>
          </a:blip>
          <a:stretch>
            <a:fillRect/>
          </a:stretch>
        </p:blipFill>
        <p:spPr>
          <a:xfrm>
            <a:off x="7631645" y="2871527"/>
            <a:ext cx="728346" cy="745170"/>
          </a:xfrm>
          <a:prstGeom prst="rect">
            <a:avLst/>
          </a:prstGeom>
          <a:noFill/>
          <a:ln>
            <a:noFill/>
          </a:ln>
          <a:effectLst>
            <a:outerShdw blurRad="57150" dist="19050" dir="5400000" algn="bl" rotWithShape="0">
              <a:srgbClr val="000000">
                <a:alpha val="50000"/>
              </a:srgbClr>
            </a:outerShdw>
          </a:effectLst>
        </p:spPr>
      </p:pic>
      <p:pic>
        <p:nvPicPr>
          <p:cNvPr id="105" name="Google Shape;105;p16"/>
          <p:cNvPicPr preferRelativeResize="0"/>
          <p:nvPr/>
        </p:nvPicPr>
        <p:blipFill>
          <a:blip r:embed="rId22">
            <a:alphaModFix/>
          </a:blip>
          <a:stretch>
            <a:fillRect/>
          </a:stretch>
        </p:blipFill>
        <p:spPr>
          <a:xfrm>
            <a:off x="8389639" y="4420946"/>
            <a:ext cx="733235" cy="722554"/>
          </a:xfrm>
          <a:prstGeom prst="rect">
            <a:avLst/>
          </a:prstGeom>
          <a:noFill/>
          <a:ln>
            <a:noFill/>
          </a:ln>
          <a:effectLst>
            <a:outerShdw blurRad="57150" dist="19050" dir="5400000" algn="bl" rotWithShape="0">
              <a:srgbClr val="000000">
                <a:alpha val="50000"/>
              </a:srgbClr>
            </a:outerShdw>
          </a:effectLst>
        </p:spPr>
      </p:pic>
      <p:sp>
        <p:nvSpPr>
          <p:cNvPr id="24" name="Google Shape;86;p16"/>
          <p:cNvSpPr txBox="1">
            <a:spLocks/>
          </p:cNvSpPr>
          <p:nvPr/>
        </p:nvSpPr>
        <p:spPr>
          <a:xfrm>
            <a:off x="5004347" y="139475"/>
            <a:ext cx="3926522" cy="2358900"/>
          </a:xfrm>
          <a:prstGeom prst="rect">
            <a:avLst/>
          </a:prstGeom>
          <a:solidFill>
            <a:schemeClr val="tx2">
              <a:lumMod val="75000"/>
              <a:alpha val="36000"/>
            </a:schemeClr>
          </a:solidFill>
          <a:ln>
            <a:noFill/>
          </a:ln>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lnSpc>
                <a:spcPct val="150000"/>
              </a:lnSpc>
            </a:pPr>
            <a:r>
              <a:rPr lang="en-US" sz="1800" dirty="0">
                <a:solidFill>
                  <a:schemeClr val="bg1"/>
                </a:solidFill>
              </a:rPr>
              <a:t>Support reflection on practice</a:t>
            </a:r>
          </a:p>
          <a:p>
            <a:pPr marL="0" indent="0" algn="l">
              <a:lnSpc>
                <a:spcPct val="150000"/>
              </a:lnSpc>
            </a:pPr>
            <a:r>
              <a:rPr lang="en-US" sz="1800" dirty="0">
                <a:solidFill>
                  <a:schemeClr val="bg1"/>
                </a:solidFill>
              </a:rPr>
              <a:t>Foster learning about the SDGs</a:t>
            </a:r>
          </a:p>
          <a:p>
            <a:pPr marL="0" indent="0" algn="l">
              <a:lnSpc>
                <a:spcPct val="150000"/>
              </a:lnSpc>
            </a:pPr>
            <a:r>
              <a:rPr lang="en-US" sz="1800" dirty="0">
                <a:solidFill>
                  <a:schemeClr val="bg1"/>
                </a:solidFill>
              </a:rPr>
              <a:t>Relate experiences to the other    	SDGs and UNDRIP</a:t>
            </a:r>
          </a:p>
        </p:txBody>
      </p:sp>
      <p:sp>
        <p:nvSpPr>
          <p:cNvPr id="2" name="Rectangle 1"/>
          <p:cNvSpPr/>
          <p:nvPr/>
        </p:nvSpPr>
        <p:spPr>
          <a:xfrm>
            <a:off x="4454820" y="2417862"/>
            <a:ext cx="234360" cy="307777"/>
          </a:xfrm>
          <a:prstGeom prst="rect">
            <a:avLst/>
          </a:prstGeom>
        </p:spPr>
        <p:txBody>
          <a:bodyPr wrap="none">
            <a:spAutoFit/>
          </a:bodyPr>
          <a:lstStyle/>
          <a:p>
            <a:r>
              <a:rPr lang="en-CA" dirty="0"/>
              <a:t> </a:t>
            </a:r>
          </a:p>
        </p:txBody>
      </p:sp>
      <p:sp>
        <p:nvSpPr>
          <p:cNvPr id="3" name="Rectangle 2"/>
          <p:cNvSpPr/>
          <p:nvPr/>
        </p:nvSpPr>
        <p:spPr>
          <a:xfrm>
            <a:off x="4454820" y="2417862"/>
            <a:ext cx="234360" cy="307777"/>
          </a:xfrm>
          <a:prstGeom prst="rect">
            <a:avLst/>
          </a:prstGeom>
        </p:spPr>
        <p:txBody>
          <a:bodyPr wrap="none">
            <a:spAutoFit/>
          </a:bodyPr>
          <a:lstStyle/>
          <a:p>
            <a:r>
              <a:rPr lang="en-CA" dirty="0"/>
              <a:t> </a:t>
            </a:r>
          </a:p>
        </p:txBody>
      </p:sp>
      <p:sp>
        <p:nvSpPr>
          <p:cNvPr id="4" name="Rectangle 3"/>
          <p:cNvSpPr/>
          <p:nvPr/>
        </p:nvSpPr>
        <p:spPr>
          <a:xfrm>
            <a:off x="4454820" y="2417862"/>
            <a:ext cx="234360" cy="307777"/>
          </a:xfrm>
          <a:prstGeom prst="rect">
            <a:avLst/>
          </a:prstGeom>
        </p:spPr>
        <p:txBody>
          <a:bodyPr wrap="none">
            <a:spAutoFit/>
          </a:bodyPr>
          <a:lstStyle/>
          <a:p>
            <a:r>
              <a:rPr lang="en-CA" dirty="0"/>
              <a:t> </a:t>
            </a:r>
          </a:p>
        </p:txBody>
      </p:sp>
      <p:sp>
        <p:nvSpPr>
          <p:cNvPr id="5" name="Rectangle 4"/>
          <p:cNvSpPr/>
          <p:nvPr/>
        </p:nvSpPr>
        <p:spPr>
          <a:xfrm>
            <a:off x="4454820" y="2417862"/>
            <a:ext cx="234360" cy="307777"/>
          </a:xfrm>
          <a:prstGeom prst="rect">
            <a:avLst/>
          </a:prstGeom>
        </p:spPr>
        <p:txBody>
          <a:bodyPr wrap="none">
            <a:spAutoFit/>
          </a:bodyPr>
          <a:lstStyle/>
          <a:p>
            <a:r>
              <a:rPr lang="en-CA" dirty="0"/>
              <a:t> </a:t>
            </a:r>
          </a:p>
        </p:txBody>
      </p:sp>
      <p:sp>
        <p:nvSpPr>
          <p:cNvPr id="6" name="Rectangle 5"/>
          <p:cNvSpPr/>
          <p:nvPr/>
        </p:nvSpPr>
        <p:spPr>
          <a:xfrm>
            <a:off x="4454820" y="2417862"/>
            <a:ext cx="234360" cy="307777"/>
          </a:xfrm>
          <a:prstGeom prst="rect">
            <a:avLst/>
          </a:prstGeom>
        </p:spPr>
        <p:txBody>
          <a:bodyPr wrap="none">
            <a:spAutoFit/>
          </a:bodyPr>
          <a:lstStyle/>
          <a:p>
            <a:r>
              <a:rPr lang="en-CA" dirty="0"/>
              <a:t> </a:t>
            </a:r>
          </a:p>
        </p:txBody>
      </p:sp>
    </p:spTree>
    <p:extLst>
      <p:ext uri="{BB962C8B-B14F-4D97-AF65-F5344CB8AC3E}">
        <p14:creationId xmlns:p14="http://schemas.microsoft.com/office/powerpoint/2010/main" val="2210693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t="8010" b="16987"/>
          <a:stretch/>
        </p:blipFill>
        <p:spPr>
          <a:xfrm>
            <a:off x="0" y="0"/>
            <a:ext cx="9144000" cy="5143500"/>
          </a:xfrm>
          <a:prstGeom prst="rect">
            <a:avLst/>
          </a:prstGeom>
          <a:noFill/>
          <a:ln>
            <a:noFill/>
          </a:ln>
        </p:spPr>
      </p:pic>
      <p:sp>
        <p:nvSpPr>
          <p:cNvPr id="86" name="Google Shape;86;p16"/>
          <p:cNvSpPr txBox="1">
            <a:spLocks noGrp="1"/>
          </p:cNvSpPr>
          <p:nvPr>
            <p:ph type="subTitle" idx="1"/>
          </p:nvPr>
        </p:nvSpPr>
        <p:spPr>
          <a:xfrm>
            <a:off x="148975" y="139475"/>
            <a:ext cx="4226016" cy="2358900"/>
          </a:xfrm>
          <a:prstGeom prst="rect">
            <a:avLst/>
          </a:prstGeom>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dirty="0">
                <a:solidFill>
                  <a:srgbClr val="FFFFFF"/>
                </a:solidFill>
              </a:rPr>
              <a:t>SDGs and the way we teach and support students, community and employers</a:t>
            </a:r>
            <a:endParaRPr dirty="0">
              <a:solidFill>
                <a:srgbClr val="FFFFFF"/>
              </a:solidFill>
            </a:endParaRPr>
          </a:p>
          <a:p>
            <a:pPr marL="0" lvl="0" indent="0" algn="l" rtl="0">
              <a:spcBef>
                <a:spcPts val="0"/>
              </a:spcBef>
              <a:spcAft>
                <a:spcPts val="0"/>
              </a:spcAft>
              <a:buNone/>
            </a:pPr>
            <a:endParaRPr sz="2400" dirty="0"/>
          </a:p>
        </p:txBody>
      </p:sp>
      <p:pic>
        <p:nvPicPr>
          <p:cNvPr id="87" name="Google Shape;87;p16"/>
          <p:cNvPicPr preferRelativeResize="0"/>
          <p:nvPr/>
        </p:nvPicPr>
        <p:blipFill>
          <a:blip r:embed="rId4">
            <a:alphaModFix/>
          </a:blip>
          <a:stretch>
            <a:fillRect/>
          </a:stretch>
        </p:blipFill>
        <p:spPr>
          <a:xfrm>
            <a:off x="313875" y="2413625"/>
            <a:ext cx="3237312" cy="2394675"/>
          </a:xfrm>
          <a:prstGeom prst="rect">
            <a:avLst/>
          </a:prstGeom>
          <a:noFill/>
          <a:ln>
            <a:noFill/>
          </a:ln>
          <a:effectLst>
            <a:outerShdw blurRad="57150" dist="19050" dir="5400000" algn="bl" rotWithShape="0">
              <a:srgbClr val="000000">
                <a:alpha val="97000"/>
              </a:srgbClr>
            </a:outerShdw>
          </a:effectLst>
        </p:spPr>
      </p:pic>
      <p:pic>
        <p:nvPicPr>
          <p:cNvPr id="88" name="Google Shape;88;p16"/>
          <p:cNvPicPr preferRelativeResize="0"/>
          <p:nvPr/>
        </p:nvPicPr>
        <p:blipFill>
          <a:blip r:embed="rId5">
            <a:alphaModFix/>
          </a:blip>
          <a:stretch>
            <a:fillRect/>
          </a:stretch>
        </p:blipFill>
        <p:spPr>
          <a:xfrm>
            <a:off x="5342996" y="4377857"/>
            <a:ext cx="728346" cy="745165"/>
          </a:xfrm>
          <a:prstGeom prst="rect">
            <a:avLst/>
          </a:prstGeom>
          <a:noFill/>
          <a:ln>
            <a:noFill/>
          </a:ln>
          <a:effectLst>
            <a:outerShdw blurRad="57150" dist="19050" dir="5400000" algn="bl" rotWithShape="0">
              <a:srgbClr val="000000">
                <a:alpha val="50000"/>
              </a:srgbClr>
            </a:outerShdw>
          </a:effectLst>
        </p:spPr>
      </p:pic>
      <p:pic>
        <p:nvPicPr>
          <p:cNvPr id="89" name="Google Shape;89;p16"/>
          <p:cNvPicPr preferRelativeResize="0"/>
          <p:nvPr/>
        </p:nvPicPr>
        <p:blipFill>
          <a:blip r:embed="rId6">
            <a:alphaModFix/>
          </a:blip>
          <a:stretch>
            <a:fillRect/>
          </a:stretch>
        </p:blipFill>
        <p:spPr>
          <a:xfrm>
            <a:off x="6098538" y="4375370"/>
            <a:ext cx="728346" cy="745170"/>
          </a:xfrm>
          <a:prstGeom prst="rect">
            <a:avLst/>
          </a:prstGeom>
          <a:noFill/>
          <a:ln>
            <a:noFill/>
          </a:ln>
          <a:effectLst>
            <a:outerShdw blurRad="57150" dist="19050" dir="5400000" algn="bl" rotWithShape="0">
              <a:srgbClr val="000000">
                <a:alpha val="50000"/>
              </a:srgbClr>
            </a:outerShdw>
          </a:effectLst>
        </p:spPr>
      </p:pic>
      <p:pic>
        <p:nvPicPr>
          <p:cNvPr id="90" name="Google Shape;90;p16"/>
          <p:cNvPicPr preferRelativeResize="0"/>
          <p:nvPr/>
        </p:nvPicPr>
        <p:blipFill>
          <a:blip r:embed="rId7">
            <a:alphaModFix/>
          </a:blip>
          <a:stretch>
            <a:fillRect/>
          </a:stretch>
        </p:blipFill>
        <p:spPr>
          <a:xfrm>
            <a:off x="6861428" y="4420949"/>
            <a:ext cx="733230" cy="707094"/>
          </a:xfrm>
          <a:prstGeom prst="rect">
            <a:avLst/>
          </a:prstGeom>
          <a:noFill/>
          <a:ln>
            <a:noFill/>
          </a:ln>
          <a:effectLst>
            <a:outerShdw blurRad="57150" dist="19050" dir="5400000" algn="bl" rotWithShape="0">
              <a:srgbClr val="000000">
                <a:alpha val="50000"/>
              </a:srgbClr>
            </a:outerShdw>
          </a:effectLst>
        </p:spPr>
      </p:pic>
      <p:pic>
        <p:nvPicPr>
          <p:cNvPr id="91" name="Google Shape;91;p16"/>
          <p:cNvPicPr preferRelativeResize="0"/>
          <p:nvPr/>
        </p:nvPicPr>
        <p:blipFill>
          <a:blip r:embed="rId8">
            <a:alphaModFix/>
          </a:blip>
          <a:stretch>
            <a:fillRect/>
          </a:stretch>
        </p:blipFill>
        <p:spPr>
          <a:xfrm>
            <a:off x="7629195" y="4420942"/>
            <a:ext cx="728346" cy="702383"/>
          </a:xfrm>
          <a:prstGeom prst="rect">
            <a:avLst/>
          </a:prstGeom>
          <a:noFill/>
          <a:ln>
            <a:noFill/>
          </a:ln>
          <a:effectLst>
            <a:outerShdw blurRad="57150" dist="19050" dir="5400000" algn="bl" rotWithShape="0">
              <a:srgbClr val="000000">
                <a:alpha val="50000"/>
              </a:srgbClr>
            </a:outerShdw>
          </a:effectLst>
        </p:spPr>
      </p:pic>
      <p:pic>
        <p:nvPicPr>
          <p:cNvPr id="92" name="Google Shape;92;p16"/>
          <p:cNvPicPr preferRelativeResize="0"/>
          <p:nvPr/>
        </p:nvPicPr>
        <p:blipFill>
          <a:blip r:embed="rId9">
            <a:alphaModFix/>
          </a:blip>
          <a:stretch>
            <a:fillRect/>
          </a:stretch>
        </p:blipFill>
        <p:spPr>
          <a:xfrm>
            <a:off x="8389639" y="2866527"/>
            <a:ext cx="754361" cy="727463"/>
          </a:xfrm>
          <a:prstGeom prst="rect">
            <a:avLst/>
          </a:prstGeom>
          <a:noFill/>
          <a:ln>
            <a:noFill/>
          </a:ln>
          <a:effectLst>
            <a:outerShdw blurRad="57150" dist="19050" dir="5400000" algn="bl" rotWithShape="0">
              <a:srgbClr val="000000">
                <a:alpha val="50000"/>
              </a:srgbClr>
            </a:outerShdw>
          </a:effectLst>
        </p:spPr>
      </p:pic>
      <p:pic>
        <p:nvPicPr>
          <p:cNvPr id="93" name="Google Shape;93;p16"/>
          <p:cNvPicPr preferRelativeResize="0"/>
          <p:nvPr/>
        </p:nvPicPr>
        <p:blipFill>
          <a:blip r:embed="rId10">
            <a:alphaModFix/>
          </a:blip>
          <a:stretch>
            <a:fillRect/>
          </a:stretch>
        </p:blipFill>
        <p:spPr>
          <a:xfrm>
            <a:off x="4582549" y="3643744"/>
            <a:ext cx="733230" cy="707077"/>
          </a:xfrm>
          <a:prstGeom prst="rect">
            <a:avLst/>
          </a:prstGeom>
          <a:noFill/>
          <a:ln>
            <a:noFill/>
          </a:ln>
          <a:effectLst>
            <a:outerShdw blurRad="57150" dist="19050" dir="5400000" algn="bl" rotWithShape="0">
              <a:srgbClr val="000000">
                <a:alpha val="50000"/>
              </a:srgbClr>
            </a:outerShdw>
          </a:effectLst>
        </p:spPr>
      </p:pic>
      <p:pic>
        <p:nvPicPr>
          <p:cNvPr id="94" name="Google Shape;94;p16"/>
          <p:cNvPicPr preferRelativeResize="0"/>
          <p:nvPr/>
        </p:nvPicPr>
        <p:blipFill>
          <a:blip r:embed="rId11">
            <a:alphaModFix/>
          </a:blip>
          <a:stretch>
            <a:fillRect/>
          </a:stretch>
        </p:blipFill>
        <p:spPr>
          <a:xfrm>
            <a:off x="5343000" y="3643728"/>
            <a:ext cx="733230" cy="707097"/>
          </a:xfrm>
          <a:prstGeom prst="rect">
            <a:avLst/>
          </a:prstGeom>
          <a:noFill/>
          <a:ln>
            <a:noFill/>
          </a:ln>
          <a:effectLst>
            <a:outerShdw blurRad="57150" dist="19050" dir="5400000" algn="bl" rotWithShape="0">
              <a:srgbClr val="000000">
                <a:alpha val="50000"/>
              </a:srgbClr>
            </a:outerShdw>
          </a:effectLst>
        </p:spPr>
      </p:pic>
      <p:pic>
        <p:nvPicPr>
          <p:cNvPr id="95" name="Google Shape;95;p16"/>
          <p:cNvPicPr preferRelativeResize="0"/>
          <p:nvPr/>
        </p:nvPicPr>
        <p:blipFill>
          <a:blip r:embed="rId12">
            <a:alphaModFix/>
          </a:blip>
          <a:stretch>
            <a:fillRect/>
          </a:stretch>
        </p:blipFill>
        <p:spPr>
          <a:xfrm>
            <a:off x="6103439" y="3633561"/>
            <a:ext cx="728346" cy="702375"/>
          </a:xfrm>
          <a:prstGeom prst="rect">
            <a:avLst/>
          </a:prstGeom>
          <a:noFill/>
          <a:ln>
            <a:noFill/>
          </a:ln>
          <a:effectLst>
            <a:outerShdw blurRad="57150" dist="19050" dir="5400000" algn="bl" rotWithShape="0">
              <a:srgbClr val="000000">
                <a:alpha val="50000"/>
              </a:srgbClr>
            </a:outerShdw>
          </a:effectLst>
        </p:spPr>
      </p:pic>
      <p:pic>
        <p:nvPicPr>
          <p:cNvPr id="96" name="Google Shape;96;p16"/>
          <p:cNvPicPr preferRelativeResize="0"/>
          <p:nvPr/>
        </p:nvPicPr>
        <p:blipFill>
          <a:blip r:embed="rId13">
            <a:alphaModFix/>
          </a:blip>
          <a:stretch>
            <a:fillRect/>
          </a:stretch>
        </p:blipFill>
        <p:spPr>
          <a:xfrm>
            <a:off x="6863871" y="3643734"/>
            <a:ext cx="733230" cy="750175"/>
          </a:xfrm>
          <a:prstGeom prst="rect">
            <a:avLst/>
          </a:prstGeom>
          <a:noFill/>
          <a:ln>
            <a:noFill/>
          </a:ln>
          <a:effectLst>
            <a:outerShdw blurRad="57150" dist="19050" dir="5400000" algn="bl" rotWithShape="0">
              <a:srgbClr val="000000">
                <a:alpha val="50000"/>
              </a:srgbClr>
            </a:outerShdw>
          </a:effectLst>
        </p:spPr>
      </p:pic>
      <p:pic>
        <p:nvPicPr>
          <p:cNvPr id="97" name="Google Shape;97;p16"/>
          <p:cNvPicPr preferRelativeResize="0"/>
          <p:nvPr/>
        </p:nvPicPr>
        <p:blipFill>
          <a:blip r:embed="rId14">
            <a:alphaModFix/>
          </a:blip>
          <a:stretch>
            <a:fillRect/>
          </a:stretch>
        </p:blipFill>
        <p:spPr>
          <a:xfrm>
            <a:off x="69146" y="2413625"/>
            <a:ext cx="733230" cy="750175"/>
          </a:xfrm>
          <a:prstGeom prst="rect">
            <a:avLst/>
          </a:prstGeom>
          <a:noFill/>
          <a:ln>
            <a:noFill/>
          </a:ln>
          <a:effectLst>
            <a:outerShdw blurRad="57150" dist="19050" dir="5400000" algn="bl" rotWithShape="0">
              <a:srgbClr val="000000">
                <a:alpha val="50000"/>
              </a:srgbClr>
            </a:outerShdw>
          </a:effectLst>
        </p:spPr>
      </p:pic>
      <p:pic>
        <p:nvPicPr>
          <p:cNvPr id="98" name="Google Shape;98;p16"/>
          <p:cNvPicPr preferRelativeResize="0"/>
          <p:nvPr/>
        </p:nvPicPr>
        <p:blipFill>
          <a:blip r:embed="rId15">
            <a:alphaModFix/>
          </a:blip>
          <a:stretch>
            <a:fillRect/>
          </a:stretch>
        </p:blipFill>
        <p:spPr>
          <a:xfrm>
            <a:off x="8389641" y="3643734"/>
            <a:ext cx="733230" cy="750175"/>
          </a:xfrm>
          <a:prstGeom prst="rect">
            <a:avLst/>
          </a:prstGeom>
          <a:noFill/>
          <a:ln>
            <a:noFill/>
          </a:ln>
          <a:effectLst>
            <a:outerShdw blurRad="57150" dist="19050" dir="5400000" algn="bl" rotWithShape="0">
              <a:srgbClr val="000000">
                <a:alpha val="50000"/>
              </a:srgbClr>
            </a:outerShdw>
          </a:effectLst>
        </p:spPr>
      </p:pic>
      <p:pic>
        <p:nvPicPr>
          <p:cNvPr id="99" name="Google Shape;99;p16"/>
          <p:cNvPicPr preferRelativeResize="0"/>
          <p:nvPr/>
        </p:nvPicPr>
        <p:blipFill>
          <a:blip r:embed="rId16">
            <a:alphaModFix/>
          </a:blip>
          <a:stretch>
            <a:fillRect/>
          </a:stretch>
        </p:blipFill>
        <p:spPr>
          <a:xfrm>
            <a:off x="4582554" y="4380346"/>
            <a:ext cx="733230" cy="750175"/>
          </a:xfrm>
          <a:prstGeom prst="rect">
            <a:avLst/>
          </a:prstGeom>
          <a:noFill/>
          <a:ln>
            <a:noFill/>
          </a:ln>
          <a:effectLst>
            <a:outerShdw blurRad="57150" dist="19050" dir="5400000" algn="bl" rotWithShape="0">
              <a:srgbClr val="000000">
                <a:alpha val="50000"/>
              </a:srgbClr>
            </a:outerShdw>
          </a:effectLst>
        </p:spPr>
      </p:pic>
      <p:pic>
        <p:nvPicPr>
          <p:cNvPr id="100" name="Google Shape;100;p16"/>
          <p:cNvPicPr preferRelativeResize="0"/>
          <p:nvPr/>
        </p:nvPicPr>
        <p:blipFill>
          <a:blip r:embed="rId17">
            <a:alphaModFix/>
          </a:blip>
          <a:stretch>
            <a:fillRect/>
          </a:stretch>
        </p:blipFill>
        <p:spPr>
          <a:xfrm>
            <a:off x="4585001" y="2869049"/>
            <a:ext cx="728346" cy="745170"/>
          </a:xfrm>
          <a:prstGeom prst="rect">
            <a:avLst/>
          </a:prstGeom>
          <a:noFill/>
          <a:ln>
            <a:noFill/>
          </a:ln>
          <a:effectLst>
            <a:outerShdw blurRad="57150" dist="19050" dir="5400000" algn="bl" rotWithShape="0">
              <a:srgbClr val="000000">
                <a:alpha val="50000"/>
              </a:srgbClr>
            </a:outerShdw>
          </a:effectLst>
        </p:spPr>
      </p:pic>
      <p:pic>
        <p:nvPicPr>
          <p:cNvPr id="101" name="Google Shape;101;p16"/>
          <p:cNvPicPr preferRelativeResize="0"/>
          <p:nvPr/>
        </p:nvPicPr>
        <p:blipFill>
          <a:blip r:embed="rId18">
            <a:alphaModFix/>
          </a:blip>
          <a:stretch>
            <a:fillRect/>
          </a:stretch>
        </p:blipFill>
        <p:spPr>
          <a:xfrm>
            <a:off x="69146" y="2412008"/>
            <a:ext cx="733230" cy="750175"/>
          </a:xfrm>
          <a:prstGeom prst="rect">
            <a:avLst/>
          </a:prstGeom>
          <a:noFill/>
          <a:ln>
            <a:noFill/>
          </a:ln>
          <a:effectLst>
            <a:outerShdw blurRad="57150" dist="19050" dir="5400000" algn="bl" rotWithShape="0">
              <a:srgbClr val="000000">
                <a:alpha val="50000"/>
              </a:srgbClr>
            </a:outerShdw>
          </a:effectLst>
        </p:spPr>
      </p:pic>
      <p:pic>
        <p:nvPicPr>
          <p:cNvPr id="102" name="Google Shape;102;p16"/>
          <p:cNvPicPr preferRelativeResize="0"/>
          <p:nvPr/>
        </p:nvPicPr>
        <p:blipFill>
          <a:blip r:embed="rId19">
            <a:alphaModFix/>
          </a:blip>
          <a:stretch>
            <a:fillRect/>
          </a:stretch>
        </p:blipFill>
        <p:spPr>
          <a:xfrm>
            <a:off x="6105882" y="2869025"/>
            <a:ext cx="733230" cy="750175"/>
          </a:xfrm>
          <a:prstGeom prst="rect">
            <a:avLst/>
          </a:prstGeom>
          <a:noFill/>
          <a:ln>
            <a:noFill/>
          </a:ln>
          <a:effectLst>
            <a:outerShdw blurRad="57150" dist="19050" dir="5400000" algn="bl" rotWithShape="0">
              <a:srgbClr val="000000">
                <a:alpha val="50000"/>
              </a:srgbClr>
            </a:outerShdw>
          </a:effectLst>
        </p:spPr>
      </p:pic>
      <p:pic>
        <p:nvPicPr>
          <p:cNvPr id="103" name="Google Shape;103;p16"/>
          <p:cNvPicPr preferRelativeResize="0"/>
          <p:nvPr/>
        </p:nvPicPr>
        <p:blipFill>
          <a:blip r:embed="rId20">
            <a:alphaModFix/>
          </a:blip>
          <a:stretch>
            <a:fillRect/>
          </a:stretch>
        </p:blipFill>
        <p:spPr>
          <a:xfrm>
            <a:off x="6868768" y="2866526"/>
            <a:ext cx="733230" cy="750175"/>
          </a:xfrm>
          <a:prstGeom prst="rect">
            <a:avLst/>
          </a:prstGeom>
          <a:noFill/>
          <a:ln>
            <a:noFill/>
          </a:ln>
          <a:effectLst>
            <a:outerShdw blurRad="57150" dist="19050" dir="5400000" algn="bl" rotWithShape="0">
              <a:srgbClr val="000000">
                <a:alpha val="50000"/>
              </a:srgbClr>
            </a:outerShdw>
          </a:effectLst>
        </p:spPr>
      </p:pic>
      <p:pic>
        <p:nvPicPr>
          <p:cNvPr id="104" name="Google Shape;104;p16"/>
          <p:cNvPicPr preferRelativeResize="0"/>
          <p:nvPr/>
        </p:nvPicPr>
        <p:blipFill>
          <a:blip r:embed="rId21">
            <a:alphaModFix/>
          </a:blip>
          <a:stretch>
            <a:fillRect/>
          </a:stretch>
        </p:blipFill>
        <p:spPr>
          <a:xfrm>
            <a:off x="7631645" y="2871527"/>
            <a:ext cx="728346" cy="745170"/>
          </a:xfrm>
          <a:prstGeom prst="rect">
            <a:avLst/>
          </a:prstGeom>
          <a:noFill/>
          <a:ln>
            <a:noFill/>
          </a:ln>
          <a:effectLst>
            <a:outerShdw blurRad="57150" dist="19050" dir="5400000" algn="bl" rotWithShape="0">
              <a:srgbClr val="000000">
                <a:alpha val="50000"/>
              </a:srgbClr>
            </a:outerShdw>
          </a:effectLst>
        </p:spPr>
      </p:pic>
      <p:pic>
        <p:nvPicPr>
          <p:cNvPr id="105" name="Google Shape;105;p16"/>
          <p:cNvPicPr preferRelativeResize="0"/>
          <p:nvPr/>
        </p:nvPicPr>
        <p:blipFill>
          <a:blip r:embed="rId22">
            <a:alphaModFix/>
          </a:blip>
          <a:stretch>
            <a:fillRect/>
          </a:stretch>
        </p:blipFill>
        <p:spPr>
          <a:xfrm>
            <a:off x="8389639" y="4420946"/>
            <a:ext cx="733235" cy="722554"/>
          </a:xfrm>
          <a:prstGeom prst="rect">
            <a:avLst/>
          </a:prstGeom>
          <a:noFill/>
          <a:ln>
            <a:noFill/>
          </a:ln>
          <a:effectLst>
            <a:outerShdw blurRad="57150" dist="19050" dir="5400000" algn="bl" rotWithShape="0">
              <a:srgbClr val="000000">
                <a:alpha val="50000"/>
              </a:srgbClr>
            </a:outerShdw>
          </a:effectLst>
        </p:spPr>
      </p:pic>
      <p:sp>
        <p:nvSpPr>
          <p:cNvPr id="24" name="Google Shape;86;p16"/>
          <p:cNvSpPr txBox="1">
            <a:spLocks/>
          </p:cNvSpPr>
          <p:nvPr/>
        </p:nvSpPr>
        <p:spPr>
          <a:xfrm>
            <a:off x="4374991" y="69155"/>
            <a:ext cx="4689180" cy="2656483"/>
          </a:xfrm>
          <a:prstGeom prst="rect">
            <a:avLst/>
          </a:prstGeom>
          <a:solidFill>
            <a:schemeClr val="tx2">
              <a:lumMod val="75000"/>
              <a:alpha val="36000"/>
            </a:schemeClr>
          </a:solidFill>
          <a:ln>
            <a:noFill/>
          </a:ln>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lnSpc>
                <a:spcPct val="107000"/>
              </a:lnSpc>
              <a:spcAft>
                <a:spcPts val="800"/>
              </a:spcAft>
            </a:pPr>
            <a:r>
              <a:rPr lang="en-C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C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Pick” a card and speak to how you could incorporate or further incorporate that SDG into your WIL work</a:t>
            </a:r>
          </a:p>
          <a:p>
            <a:pPr algn="l">
              <a:lnSpc>
                <a:spcPct val="107000"/>
              </a:lnSpc>
              <a:spcAft>
                <a:spcPts val="800"/>
              </a:spcAft>
            </a:pPr>
            <a:r>
              <a:rPr lang="en-CA"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relation to the SDG on the card that remains in the pile, speak to how what you describe supports, hinders or is neutral to SDG and/or UNDRIP	</a:t>
            </a:r>
          </a:p>
        </p:txBody>
      </p:sp>
      <p:sp>
        <p:nvSpPr>
          <p:cNvPr id="2" name="Rectangle 1"/>
          <p:cNvSpPr/>
          <p:nvPr/>
        </p:nvSpPr>
        <p:spPr>
          <a:xfrm>
            <a:off x="4454820" y="2417862"/>
            <a:ext cx="234360" cy="307777"/>
          </a:xfrm>
          <a:prstGeom prst="rect">
            <a:avLst/>
          </a:prstGeom>
        </p:spPr>
        <p:txBody>
          <a:bodyPr wrap="none">
            <a:spAutoFit/>
          </a:bodyPr>
          <a:lstStyle/>
          <a:p>
            <a:r>
              <a:rPr lang="en-CA" dirty="0"/>
              <a:t> </a:t>
            </a:r>
          </a:p>
        </p:txBody>
      </p:sp>
      <p:sp>
        <p:nvSpPr>
          <p:cNvPr id="3" name="Rectangle 2"/>
          <p:cNvSpPr/>
          <p:nvPr/>
        </p:nvSpPr>
        <p:spPr>
          <a:xfrm>
            <a:off x="4454820" y="2417862"/>
            <a:ext cx="234360" cy="307777"/>
          </a:xfrm>
          <a:prstGeom prst="rect">
            <a:avLst/>
          </a:prstGeom>
        </p:spPr>
        <p:txBody>
          <a:bodyPr wrap="none">
            <a:spAutoFit/>
          </a:bodyPr>
          <a:lstStyle/>
          <a:p>
            <a:r>
              <a:rPr lang="en-CA" dirty="0"/>
              <a:t> </a:t>
            </a:r>
          </a:p>
        </p:txBody>
      </p:sp>
      <p:sp>
        <p:nvSpPr>
          <p:cNvPr id="4" name="Rectangle 3"/>
          <p:cNvSpPr/>
          <p:nvPr/>
        </p:nvSpPr>
        <p:spPr>
          <a:xfrm>
            <a:off x="4454820" y="2417862"/>
            <a:ext cx="234360" cy="307777"/>
          </a:xfrm>
          <a:prstGeom prst="rect">
            <a:avLst/>
          </a:prstGeom>
        </p:spPr>
        <p:txBody>
          <a:bodyPr wrap="none">
            <a:spAutoFit/>
          </a:bodyPr>
          <a:lstStyle/>
          <a:p>
            <a:r>
              <a:rPr lang="en-CA" dirty="0"/>
              <a:t> </a:t>
            </a:r>
          </a:p>
        </p:txBody>
      </p:sp>
      <p:sp>
        <p:nvSpPr>
          <p:cNvPr id="5" name="Rectangle 4"/>
          <p:cNvSpPr/>
          <p:nvPr/>
        </p:nvSpPr>
        <p:spPr>
          <a:xfrm>
            <a:off x="4454820" y="2417862"/>
            <a:ext cx="234360" cy="307777"/>
          </a:xfrm>
          <a:prstGeom prst="rect">
            <a:avLst/>
          </a:prstGeom>
        </p:spPr>
        <p:txBody>
          <a:bodyPr wrap="none">
            <a:spAutoFit/>
          </a:bodyPr>
          <a:lstStyle/>
          <a:p>
            <a:r>
              <a:rPr lang="en-CA" dirty="0"/>
              <a:t> </a:t>
            </a:r>
          </a:p>
        </p:txBody>
      </p:sp>
      <p:sp>
        <p:nvSpPr>
          <p:cNvPr id="6" name="Rectangle 5"/>
          <p:cNvSpPr/>
          <p:nvPr/>
        </p:nvSpPr>
        <p:spPr>
          <a:xfrm>
            <a:off x="4454820" y="2417862"/>
            <a:ext cx="234360" cy="307777"/>
          </a:xfrm>
          <a:prstGeom prst="rect">
            <a:avLst/>
          </a:prstGeom>
        </p:spPr>
        <p:txBody>
          <a:bodyPr wrap="none">
            <a:spAutoFit/>
          </a:bodyPr>
          <a:lstStyle/>
          <a:p>
            <a:r>
              <a:rPr lang="en-CA" dirty="0"/>
              <a:t> </a:t>
            </a:r>
          </a:p>
        </p:txBody>
      </p:sp>
      <p:pic>
        <p:nvPicPr>
          <p:cNvPr id="7" name="Google Shape;101;p16">
            <a:extLst>
              <a:ext uri="{FF2B5EF4-FFF2-40B4-BE49-F238E27FC236}">
                <a16:creationId xmlns:a16="http://schemas.microsoft.com/office/drawing/2014/main" id="{D14EDB10-3C41-831D-12CD-1434D1A6B780}"/>
              </a:ext>
            </a:extLst>
          </p:cNvPr>
          <p:cNvPicPr preferRelativeResize="0"/>
          <p:nvPr/>
        </p:nvPicPr>
        <p:blipFill>
          <a:blip r:embed="rId18">
            <a:alphaModFix/>
          </a:blip>
          <a:stretch>
            <a:fillRect/>
          </a:stretch>
        </p:blipFill>
        <p:spPr>
          <a:xfrm>
            <a:off x="5351118" y="2866525"/>
            <a:ext cx="733230" cy="750175"/>
          </a:xfrm>
          <a:prstGeom prst="rect">
            <a:avLst/>
          </a:prstGeom>
          <a:noFill/>
          <a:ln>
            <a:noFill/>
          </a:ln>
          <a:effectLst>
            <a:outerShdw blurRad="57150" dist="19050" dir="5400000" algn="bl" rotWithShape="0">
              <a:srgbClr val="000000">
                <a:alpha val="50000"/>
              </a:srgbClr>
            </a:outerShdw>
          </a:effectLst>
        </p:spPr>
      </p:pic>
      <p:pic>
        <p:nvPicPr>
          <p:cNvPr id="8" name="Google Shape;97;p16">
            <a:extLst>
              <a:ext uri="{FF2B5EF4-FFF2-40B4-BE49-F238E27FC236}">
                <a16:creationId xmlns:a16="http://schemas.microsoft.com/office/drawing/2014/main" id="{9D7EF3A7-F7C9-E5C1-2000-EBF3F0B5F2D9}"/>
              </a:ext>
            </a:extLst>
          </p:cNvPr>
          <p:cNvPicPr preferRelativeResize="0"/>
          <p:nvPr/>
        </p:nvPicPr>
        <p:blipFill>
          <a:blip r:embed="rId14">
            <a:alphaModFix/>
          </a:blip>
          <a:stretch>
            <a:fillRect/>
          </a:stretch>
        </p:blipFill>
        <p:spPr>
          <a:xfrm>
            <a:off x="7631641" y="3633515"/>
            <a:ext cx="733230" cy="7501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69907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77"/>
        <p:cNvGrpSpPr/>
        <p:nvPr/>
      </p:nvGrpSpPr>
      <p:grpSpPr>
        <a:xfrm>
          <a:off x="0" y="0"/>
          <a:ext cx="0" cy="0"/>
          <a:chOff x="0" y="0"/>
          <a:chExt cx="0" cy="0"/>
        </a:xfrm>
      </p:grpSpPr>
      <p:pic>
        <p:nvPicPr>
          <p:cNvPr id="78" name="Google Shape;78;p15"/>
          <p:cNvPicPr preferRelativeResize="0"/>
          <p:nvPr/>
        </p:nvPicPr>
        <p:blipFill rotWithShape="1">
          <a:blip r:embed="rId3">
            <a:alphaModFix/>
          </a:blip>
          <a:srcRect b="15668"/>
          <a:stretch/>
        </p:blipFill>
        <p:spPr>
          <a:xfrm>
            <a:off x="0" y="0"/>
            <a:ext cx="9172723" cy="5143500"/>
          </a:xfrm>
          <a:prstGeom prst="rect">
            <a:avLst/>
          </a:prstGeom>
          <a:noFill/>
          <a:ln>
            <a:noFill/>
          </a:ln>
        </p:spPr>
      </p:pic>
      <p:pic>
        <p:nvPicPr>
          <p:cNvPr id="79" name="Google Shape;79;p15"/>
          <p:cNvPicPr preferRelativeResize="0"/>
          <p:nvPr/>
        </p:nvPicPr>
        <p:blipFill>
          <a:blip r:embed="rId4">
            <a:alphaModFix/>
          </a:blip>
          <a:stretch>
            <a:fillRect/>
          </a:stretch>
        </p:blipFill>
        <p:spPr>
          <a:xfrm>
            <a:off x="395775" y="330624"/>
            <a:ext cx="2355900" cy="2321575"/>
          </a:xfrm>
          <a:prstGeom prst="rect">
            <a:avLst/>
          </a:prstGeom>
          <a:noFill/>
          <a:ln>
            <a:noFill/>
          </a:ln>
          <a:effectLst>
            <a:outerShdw blurRad="57150" dist="38100" dir="2700000" algn="bl" rotWithShape="0">
              <a:srgbClr val="000000">
                <a:alpha val="98000"/>
              </a:srgbClr>
            </a:outerShdw>
          </a:effectLst>
        </p:spPr>
      </p:pic>
      <p:sp>
        <p:nvSpPr>
          <p:cNvPr id="80" name="Google Shape;80;p15"/>
          <p:cNvSpPr txBox="1"/>
          <p:nvPr/>
        </p:nvSpPr>
        <p:spPr>
          <a:xfrm>
            <a:off x="3248625" y="324450"/>
            <a:ext cx="5524200" cy="3170068"/>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dirty="0"/>
              <a:t>UN Sustainable Development Goals </a:t>
            </a:r>
            <a:r>
              <a:rPr lang="en" sz="2000" dirty="0"/>
              <a:t>- Transforming our world:</a:t>
            </a:r>
            <a:endParaRPr sz="2000" dirty="0"/>
          </a:p>
          <a:p>
            <a:pPr marL="0" lvl="0" indent="0" algn="l" rtl="0">
              <a:spcBef>
                <a:spcPts val="0"/>
              </a:spcBef>
              <a:spcAft>
                <a:spcPts val="0"/>
              </a:spcAft>
              <a:buClr>
                <a:schemeClr val="dk1"/>
              </a:buClr>
              <a:buSzPts val="1100"/>
              <a:buFont typeface="Arial"/>
              <a:buNone/>
            </a:pPr>
            <a:r>
              <a:rPr lang="en" sz="2000" dirty="0"/>
              <a:t>the 2030 Agenda for Sustainable Development</a:t>
            </a:r>
            <a:endParaRPr sz="2000" dirty="0"/>
          </a:p>
          <a:p>
            <a:pPr marL="0" lvl="0" indent="0" algn="l" rtl="0">
              <a:spcBef>
                <a:spcPts val="0"/>
              </a:spcBef>
              <a:spcAft>
                <a:spcPts val="0"/>
              </a:spcAft>
              <a:buNone/>
            </a:pPr>
            <a:endParaRPr lang="en" i="1" dirty="0">
              <a:latin typeface="Times New Roman"/>
              <a:ea typeface="Times New Roman"/>
              <a:cs typeface="Times New Roman"/>
              <a:sym typeface="Times New Roman"/>
            </a:endParaRPr>
          </a:p>
          <a:p>
            <a:pPr marL="0" lvl="0" indent="0" algn="l" rtl="0">
              <a:spcBef>
                <a:spcPts val="0"/>
              </a:spcBef>
              <a:spcAft>
                <a:spcPts val="0"/>
              </a:spcAft>
              <a:buNone/>
            </a:pPr>
            <a:r>
              <a:rPr lang="en" sz="2000" i="1" dirty="0">
                <a:latin typeface="Times New Roman"/>
                <a:ea typeface="Times New Roman"/>
                <a:cs typeface="Times New Roman"/>
                <a:sym typeface="Times New Roman"/>
              </a:rPr>
              <a:t>This Agenda is a plan of action for people, planet and prosperity. </a:t>
            </a:r>
          </a:p>
          <a:p>
            <a:pPr marL="0" lvl="0" indent="0" algn="l" rtl="0">
              <a:spcBef>
                <a:spcPts val="0"/>
              </a:spcBef>
              <a:spcAft>
                <a:spcPts val="0"/>
              </a:spcAft>
              <a:buNone/>
            </a:pPr>
            <a:endParaRPr lang="en" sz="2000" i="1" dirty="0">
              <a:latin typeface="Times New Roman"/>
              <a:ea typeface="Times New Roman"/>
              <a:cs typeface="Times New Roman"/>
              <a:sym typeface="Times New Roman"/>
            </a:endParaRPr>
          </a:p>
          <a:p>
            <a:pPr marL="0" lvl="0" indent="0" algn="l" rtl="0">
              <a:spcBef>
                <a:spcPts val="0"/>
              </a:spcBef>
              <a:spcAft>
                <a:spcPts val="0"/>
              </a:spcAft>
              <a:buNone/>
            </a:pPr>
            <a:r>
              <a:rPr lang="en" sz="2000" i="1" dirty="0">
                <a:latin typeface="Times New Roman"/>
                <a:ea typeface="Times New Roman"/>
                <a:cs typeface="Times New Roman"/>
                <a:sym typeface="Times New Roman"/>
              </a:rPr>
              <a:t>They are integrated and indivisible and balance the three dimensions of sustainable development: the economic, social and environmental.</a:t>
            </a:r>
            <a:endParaRPr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rotWithShape="1">
          <a:blip r:embed="rId3">
            <a:alphaModFix/>
          </a:blip>
          <a:srcRect t="14812" b="10185"/>
          <a:stretch/>
        </p:blipFill>
        <p:spPr>
          <a:xfrm>
            <a:off x="0" y="-16000"/>
            <a:ext cx="9144000" cy="5143496"/>
          </a:xfrm>
          <a:prstGeom prst="rect">
            <a:avLst/>
          </a:prstGeom>
          <a:noFill/>
          <a:ln>
            <a:noFill/>
          </a:ln>
        </p:spPr>
      </p:pic>
      <p:sp>
        <p:nvSpPr>
          <p:cNvPr id="104" name="Google Shape;104;p16"/>
          <p:cNvSpPr txBox="1">
            <a:spLocks noGrp="1"/>
          </p:cNvSpPr>
          <p:nvPr>
            <p:ph type="ctrTitle"/>
          </p:nvPr>
        </p:nvSpPr>
        <p:spPr>
          <a:xfrm>
            <a:off x="224650" y="1560100"/>
            <a:ext cx="5878200" cy="3150213"/>
          </a:xfrm>
          <a:prstGeom prst="rect">
            <a:avLst/>
          </a:prstGeom>
          <a:solidFill>
            <a:srgbClr val="2F7026">
              <a:alpha val="30000"/>
            </a:srgbClr>
          </a:solidFill>
          <a:effectLst>
            <a:outerShdw blurRad="200025" dist="57150" dir="5400000" algn="bl" rotWithShape="0">
              <a:srgbClr val="000000"/>
            </a:outerShdw>
          </a:effectLst>
        </p:spPr>
        <p:txBody>
          <a:bodyPr spcFirstLastPara="1" wrap="square" lIns="91425" tIns="91425" rIns="91425" bIns="91425" anchor="t" anchorCtr="0">
            <a:normAutofit fontScale="90000"/>
          </a:bodyPr>
          <a:lstStyle/>
          <a:p>
            <a:pPr marL="457200" lvl="0" indent="-362584" algn="l" rtl="0">
              <a:lnSpc>
                <a:spcPct val="115000"/>
              </a:lnSpc>
              <a:spcBef>
                <a:spcPts val="0"/>
              </a:spcBef>
              <a:spcAft>
                <a:spcPts val="0"/>
              </a:spcAft>
              <a:buClr>
                <a:schemeClr val="lt1"/>
              </a:buClr>
              <a:buSzPct val="100000"/>
              <a:buFont typeface="Calibri"/>
              <a:buChar char="●"/>
            </a:pPr>
            <a:r>
              <a:rPr lang="en-GB" sz="2344" b="0" dirty="0">
                <a:solidFill>
                  <a:schemeClr val="lt1"/>
                </a:solidFill>
                <a:latin typeface="Calibri"/>
                <a:ea typeface="Calibri"/>
                <a:cs typeface="Calibri"/>
                <a:sym typeface="Calibri"/>
              </a:rPr>
              <a:t>Locally contextualized knowledge co-creation</a:t>
            </a:r>
            <a:br>
              <a:rPr lang="en-GB" sz="2344" b="0" dirty="0">
                <a:solidFill>
                  <a:schemeClr val="lt1"/>
                </a:solidFill>
                <a:latin typeface="Calibri"/>
                <a:ea typeface="Calibri"/>
                <a:cs typeface="Calibri"/>
                <a:sym typeface="Calibri"/>
              </a:rPr>
            </a:br>
            <a:r>
              <a:rPr lang="en-GB" sz="2344" b="0" dirty="0">
                <a:solidFill>
                  <a:schemeClr val="lt1"/>
                </a:solidFill>
                <a:latin typeface="Calibri"/>
                <a:ea typeface="Calibri"/>
                <a:cs typeface="Calibri"/>
                <a:sym typeface="Calibri"/>
              </a:rPr>
              <a:t> - </a:t>
            </a:r>
            <a:r>
              <a:rPr lang="en-GB" sz="2344" b="0" i="1" dirty="0">
                <a:solidFill>
                  <a:schemeClr val="lt1"/>
                </a:solidFill>
                <a:latin typeface="Calibri"/>
                <a:ea typeface="Calibri"/>
                <a:cs typeface="Calibri"/>
                <a:sym typeface="Calibri"/>
              </a:rPr>
              <a:t>no one size fits all</a:t>
            </a:r>
            <a:endParaRPr sz="2344" b="0" i="1" dirty="0">
              <a:solidFill>
                <a:schemeClr val="lt1"/>
              </a:solidFill>
              <a:latin typeface="Calibri"/>
              <a:ea typeface="Calibri"/>
              <a:cs typeface="Calibri"/>
              <a:sym typeface="Calibri"/>
            </a:endParaRPr>
          </a:p>
          <a:p>
            <a:pPr marL="457200" lvl="0" indent="-362584" algn="l" rtl="0">
              <a:lnSpc>
                <a:spcPct val="115000"/>
              </a:lnSpc>
              <a:spcBef>
                <a:spcPts val="0"/>
              </a:spcBef>
              <a:spcAft>
                <a:spcPts val="0"/>
              </a:spcAft>
              <a:buClr>
                <a:schemeClr val="lt1"/>
              </a:buClr>
              <a:buSzPct val="100000"/>
              <a:buFont typeface="Calibri"/>
              <a:buChar char="●"/>
            </a:pPr>
            <a:r>
              <a:rPr lang="en-GB" sz="2344" b="0" dirty="0">
                <a:solidFill>
                  <a:schemeClr val="lt1"/>
                </a:solidFill>
                <a:latin typeface="Calibri"/>
                <a:ea typeface="Calibri"/>
                <a:cs typeface="Calibri"/>
                <a:sym typeface="Calibri"/>
              </a:rPr>
              <a:t>Lived experience just as important as metrics </a:t>
            </a:r>
            <a:br>
              <a:rPr lang="en-GB" sz="2344" b="0" dirty="0">
                <a:solidFill>
                  <a:schemeClr val="lt1"/>
                </a:solidFill>
                <a:latin typeface="Calibri"/>
                <a:ea typeface="Calibri"/>
                <a:cs typeface="Calibri"/>
                <a:sym typeface="Calibri"/>
              </a:rPr>
            </a:br>
            <a:r>
              <a:rPr lang="en-GB" sz="2344" b="0" i="1" dirty="0">
                <a:solidFill>
                  <a:schemeClr val="lt1"/>
                </a:solidFill>
                <a:latin typeface="Calibri"/>
                <a:ea typeface="Calibri"/>
                <a:cs typeface="Calibri"/>
                <a:sym typeface="Calibri"/>
              </a:rPr>
              <a:t>(multiple types of knowledge systems)</a:t>
            </a:r>
            <a:endParaRPr sz="2344" b="0" i="1" dirty="0">
              <a:solidFill>
                <a:schemeClr val="lt1"/>
              </a:solidFill>
              <a:latin typeface="Calibri"/>
              <a:ea typeface="Calibri"/>
              <a:cs typeface="Calibri"/>
              <a:sym typeface="Calibri"/>
            </a:endParaRPr>
          </a:p>
          <a:p>
            <a:pPr marL="457200" lvl="0" indent="-362584" algn="l" rtl="0">
              <a:lnSpc>
                <a:spcPct val="115000"/>
              </a:lnSpc>
              <a:spcBef>
                <a:spcPts val="0"/>
              </a:spcBef>
              <a:spcAft>
                <a:spcPts val="0"/>
              </a:spcAft>
              <a:buClr>
                <a:schemeClr val="lt1"/>
              </a:buClr>
              <a:buSzPct val="100000"/>
              <a:buFont typeface="Calibri"/>
              <a:buChar char="●"/>
            </a:pPr>
            <a:r>
              <a:rPr lang="en-GB" sz="2344" b="0" dirty="0">
                <a:solidFill>
                  <a:schemeClr val="lt1"/>
                </a:solidFill>
                <a:latin typeface="Calibri"/>
                <a:ea typeface="Calibri"/>
                <a:cs typeface="Calibri"/>
                <a:sym typeface="Calibri"/>
              </a:rPr>
              <a:t>Equitable access is paramount </a:t>
            </a:r>
            <a:endParaRPr sz="2344" b="0" dirty="0">
              <a:solidFill>
                <a:schemeClr val="lt1"/>
              </a:solidFill>
              <a:latin typeface="Calibri"/>
              <a:ea typeface="Calibri"/>
              <a:cs typeface="Calibri"/>
              <a:sym typeface="Calibri"/>
            </a:endParaRPr>
          </a:p>
          <a:p>
            <a:pPr marL="457200" lvl="0" indent="-362584" algn="l" rtl="0">
              <a:lnSpc>
                <a:spcPct val="115000"/>
              </a:lnSpc>
              <a:spcBef>
                <a:spcPts val="0"/>
              </a:spcBef>
              <a:spcAft>
                <a:spcPts val="0"/>
              </a:spcAft>
              <a:buClr>
                <a:schemeClr val="lt1"/>
              </a:buClr>
              <a:buSzPct val="100000"/>
              <a:buFont typeface="Calibri"/>
              <a:buChar char="●"/>
            </a:pPr>
            <a:r>
              <a:rPr lang="en-GB" sz="2344" b="0" dirty="0">
                <a:solidFill>
                  <a:schemeClr val="lt1"/>
                </a:solidFill>
                <a:latin typeface="Calibri"/>
                <a:ea typeface="Calibri"/>
                <a:cs typeface="Calibri"/>
                <a:sym typeface="Calibri"/>
              </a:rPr>
              <a:t>Inclusion and community capacity building</a:t>
            </a:r>
            <a:endParaRPr sz="2344" b="0" dirty="0">
              <a:solidFill>
                <a:schemeClr val="lt1"/>
              </a:solidFill>
              <a:latin typeface="Calibri"/>
              <a:ea typeface="Calibri"/>
              <a:cs typeface="Calibri"/>
              <a:sym typeface="Calibri"/>
            </a:endParaRPr>
          </a:p>
          <a:p>
            <a:pPr marL="457200" lvl="0" indent="-362584" algn="l" rtl="0">
              <a:lnSpc>
                <a:spcPct val="115000"/>
              </a:lnSpc>
              <a:spcBef>
                <a:spcPts val="0"/>
              </a:spcBef>
              <a:spcAft>
                <a:spcPts val="0"/>
              </a:spcAft>
              <a:buClr>
                <a:schemeClr val="lt1"/>
              </a:buClr>
              <a:buSzPct val="100000"/>
              <a:buFont typeface="Calibri"/>
              <a:buChar char="●"/>
            </a:pPr>
            <a:r>
              <a:rPr lang="en-GB" sz="2344" b="0" u="sng" dirty="0">
                <a:solidFill>
                  <a:schemeClr val="lt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UN DRIP</a:t>
            </a:r>
            <a:r>
              <a:rPr lang="en-GB" sz="2344" b="0" dirty="0">
                <a:solidFill>
                  <a:schemeClr val="lt1"/>
                </a:solidFill>
                <a:latin typeface="Calibri"/>
                <a:ea typeface="Calibri"/>
                <a:cs typeface="Calibri"/>
                <a:sym typeface="Calibri"/>
              </a:rPr>
              <a:t> and Indigenous wellbeing must be </a:t>
            </a:r>
            <a:br>
              <a:rPr lang="en-GB" sz="2344" b="0" dirty="0">
                <a:solidFill>
                  <a:schemeClr val="lt1"/>
                </a:solidFill>
                <a:latin typeface="Calibri"/>
                <a:ea typeface="Calibri"/>
                <a:cs typeface="Calibri"/>
                <a:sym typeface="Calibri"/>
              </a:rPr>
            </a:br>
            <a:r>
              <a:rPr lang="en-GB" sz="2344" b="0" dirty="0">
                <a:solidFill>
                  <a:schemeClr val="lt1"/>
                </a:solidFill>
                <a:latin typeface="Calibri"/>
                <a:ea typeface="Calibri"/>
                <a:cs typeface="Calibri"/>
                <a:sym typeface="Calibri"/>
              </a:rPr>
              <a:t>woven throughout </a:t>
            </a:r>
            <a:endParaRPr sz="2344" b="0" i="1" dirty="0">
              <a:solidFill>
                <a:schemeClr val="lt1"/>
              </a:solidFill>
              <a:latin typeface="Calibri"/>
              <a:ea typeface="Calibri"/>
              <a:cs typeface="Calibri"/>
              <a:sym typeface="Calibri"/>
            </a:endParaRPr>
          </a:p>
          <a:p>
            <a:pPr marL="0" lvl="0" indent="0" algn="l" rtl="0">
              <a:spcBef>
                <a:spcPts val="0"/>
              </a:spcBef>
              <a:spcAft>
                <a:spcPts val="0"/>
              </a:spcAft>
              <a:buNone/>
            </a:pPr>
            <a:endParaRPr dirty="0">
              <a:solidFill>
                <a:schemeClr val="lt1"/>
              </a:solidFill>
            </a:endParaRPr>
          </a:p>
        </p:txBody>
      </p:sp>
      <p:sp>
        <p:nvSpPr>
          <p:cNvPr id="105" name="Google Shape;105;p16"/>
          <p:cNvSpPr txBox="1">
            <a:spLocks noGrp="1"/>
          </p:cNvSpPr>
          <p:nvPr>
            <p:ph type="subTitle" idx="1"/>
          </p:nvPr>
        </p:nvSpPr>
        <p:spPr>
          <a:xfrm>
            <a:off x="351375" y="287625"/>
            <a:ext cx="4151469" cy="1096800"/>
          </a:xfrm>
          <a:prstGeom prst="rect">
            <a:avLst/>
          </a:prstGeom>
          <a:solidFill>
            <a:srgbClr val="5E5238">
              <a:alpha val="26000"/>
            </a:srgbClr>
          </a:solidFill>
          <a:effectLst>
            <a:outerShdw blurRad="128588" dist="19050" dir="5400000" algn="bl" rotWithShape="0">
              <a:srgbClr val="000000"/>
            </a:outerShdw>
          </a:effectLst>
        </p:spPr>
        <p:txBody>
          <a:bodyPr spcFirstLastPara="1" wrap="square" lIns="91425" tIns="91425" rIns="91425" bIns="91425" anchor="t" anchorCtr="0">
            <a:normAutofit fontScale="70000" lnSpcReduction="20000"/>
          </a:bodyPr>
          <a:lstStyle/>
          <a:p>
            <a:pPr marL="0" lvl="0" indent="0" algn="l" rtl="0">
              <a:lnSpc>
                <a:spcPct val="150000"/>
              </a:lnSpc>
              <a:spcBef>
                <a:spcPts val="0"/>
              </a:spcBef>
              <a:spcAft>
                <a:spcPts val="0"/>
              </a:spcAft>
              <a:buNone/>
            </a:pPr>
            <a:r>
              <a:rPr lang="en-GB" sz="3277" b="1" dirty="0">
                <a:solidFill>
                  <a:srgbClr val="FFF2CC"/>
                </a:solidFill>
              </a:rPr>
              <a:t>The UNSDGs</a:t>
            </a:r>
            <a:endParaRPr sz="3277" b="1" dirty="0">
              <a:solidFill>
                <a:srgbClr val="FFF2CC"/>
              </a:solidFill>
            </a:endParaRPr>
          </a:p>
          <a:p>
            <a:pPr marL="0" lvl="0" indent="0" algn="l" rtl="0">
              <a:lnSpc>
                <a:spcPct val="150000"/>
              </a:lnSpc>
              <a:spcBef>
                <a:spcPts val="0"/>
              </a:spcBef>
              <a:spcAft>
                <a:spcPts val="0"/>
              </a:spcAft>
              <a:buNone/>
            </a:pPr>
            <a:r>
              <a:rPr lang="en-GB" sz="2800" i="1" dirty="0">
                <a:solidFill>
                  <a:srgbClr val="FFE599"/>
                </a:solidFill>
                <a:latin typeface="Cambria"/>
                <a:ea typeface="Cambria"/>
                <a:cs typeface="Cambria"/>
                <a:sym typeface="Cambria"/>
              </a:rPr>
              <a:t>a pathway to achieving Agenda 2030</a:t>
            </a:r>
            <a:endParaRPr sz="2800" i="1" dirty="0">
              <a:solidFill>
                <a:srgbClr val="FFE599"/>
              </a:solidFill>
              <a:latin typeface="Cambria"/>
              <a:ea typeface="Cambria"/>
              <a:cs typeface="Cambria"/>
              <a:sym typeface="Cambria"/>
            </a:endParaRPr>
          </a:p>
        </p:txBody>
      </p:sp>
      <p:pic>
        <p:nvPicPr>
          <p:cNvPr id="106" name="Google Shape;106;p16">
            <a:hlinkClick r:id="rId4"/>
          </p:cNvPr>
          <p:cNvPicPr preferRelativeResize="0"/>
          <p:nvPr/>
        </p:nvPicPr>
        <p:blipFill>
          <a:blip r:embed="rId5">
            <a:alphaModFix/>
          </a:blip>
          <a:stretch>
            <a:fillRect/>
          </a:stretch>
        </p:blipFill>
        <p:spPr>
          <a:xfrm rot="200650">
            <a:off x="6569904" y="377988"/>
            <a:ext cx="1919467" cy="2477675"/>
          </a:xfrm>
          <a:prstGeom prst="rect">
            <a:avLst/>
          </a:prstGeom>
          <a:noFill/>
          <a:ln>
            <a:noFill/>
          </a:ln>
          <a:effectLst>
            <a:outerShdw blurRad="185738" dist="57150" dir="5400000" algn="bl" rotWithShape="0">
              <a:srgbClr val="000000">
                <a:alpha val="83000"/>
              </a:srgbClr>
            </a:outerShdw>
          </a:effectLst>
        </p:spPr>
      </p:pic>
      <p:pic>
        <p:nvPicPr>
          <p:cNvPr id="107" name="Google Shape;107;p16">
            <a:hlinkClick r:id="rId4"/>
          </p:cNvPr>
          <p:cNvPicPr preferRelativeResize="0"/>
          <p:nvPr/>
        </p:nvPicPr>
        <p:blipFill>
          <a:blip r:embed="rId6">
            <a:alphaModFix/>
          </a:blip>
          <a:stretch>
            <a:fillRect/>
          </a:stretch>
        </p:blipFill>
        <p:spPr>
          <a:xfrm>
            <a:off x="6904563" y="3148325"/>
            <a:ext cx="1250150" cy="1250150"/>
          </a:xfrm>
          <a:prstGeom prst="rect">
            <a:avLst/>
          </a:prstGeom>
          <a:noFill/>
          <a:ln>
            <a:noFill/>
          </a:ln>
          <a:effectLst>
            <a:outerShdw blurRad="185738" dist="57150" dir="5400000" algn="bl" rotWithShape="0">
              <a:srgbClr val="000000">
                <a:alpha val="83000"/>
              </a:srgbClr>
            </a:outerShdw>
          </a:effectLst>
        </p:spPr>
      </p:pic>
      <p:sp>
        <p:nvSpPr>
          <p:cNvPr id="108" name="Google Shape;108;p16"/>
          <p:cNvSpPr txBox="1"/>
          <p:nvPr/>
        </p:nvSpPr>
        <p:spPr>
          <a:xfrm>
            <a:off x="6357950" y="4511900"/>
            <a:ext cx="24492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FFFFFF"/>
                </a:solidFill>
                <a:effectLst/>
                <a:uLnTx/>
                <a:uFillTx/>
                <a:latin typeface="Lato"/>
                <a:ea typeface="Lato"/>
                <a:cs typeface="Lato"/>
                <a:sym typeface="Lato"/>
              </a:rPr>
              <a:t>Download the UNDRIP booklet as a PDF</a:t>
            </a:r>
            <a:endParaRPr kumimoji="0" sz="1400" b="0" i="0" u="none" strike="noStrike" kern="0" cap="none" spc="0" normalizeH="0" baseline="0" noProof="0">
              <a:ln>
                <a:noFill/>
              </a:ln>
              <a:solidFill>
                <a:srgbClr val="FFFFFF"/>
              </a:solidFill>
              <a:effectLst/>
              <a:uLnTx/>
              <a:uFillTx/>
              <a:latin typeface="Lato"/>
              <a:ea typeface="Lato"/>
              <a:cs typeface="Lato"/>
              <a:sym typeface="Lat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77"/>
        <p:cNvGrpSpPr/>
        <p:nvPr/>
      </p:nvGrpSpPr>
      <p:grpSpPr>
        <a:xfrm>
          <a:off x="0" y="0"/>
          <a:ext cx="0" cy="0"/>
          <a:chOff x="0" y="0"/>
          <a:chExt cx="0" cy="0"/>
        </a:xfrm>
      </p:grpSpPr>
      <p:pic>
        <p:nvPicPr>
          <p:cNvPr id="78" name="Google Shape;78;p15"/>
          <p:cNvPicPr preferRelativeResize="0"/>
          <p:nvPr/>
        </p:nvPicPr>
        <p:blipFill rotWithShape="1">
          <a:blip r:embed="rId3">
            <a:alphaModFix/>
          </a:blip>
          <a:srcRect b="15668"/>
          <a:stretch/>
        </p:blipFill>
        <p:spPr>
          <a:xfrm>
            <a:off x="0" y="0"/>
            <a:ext cx="9172723" cy="5143500"/>
          </a:xfrm>
          <a:prstGeom prst="rect">
            <a:avLst/>
          </a:prstGeom>
          <a:noFill/>
          <a:ln>
            <a:noFill/>
          </a:ln>
        </p:spPr>
      </p:pic>
      <p:pic>
        <p:nvPicPr>
          <p:cNvPr id="2" name="Picture 1">
            <a:extLst>
              <a:ext uri="{FF2B5EF4-FFF2-40B4-BE49-F238E27FC236}">
                <a16:creationId xmlns:a16="http://schemas.microsoft.com/office/drawing/2014/main" id="{A3AF4D80-982D-D0C0-2014-9EEE9BE6A7B1}"/>
              </a:ext>
            </a:extLst>
          </p:cNvPr>
          <p:cNvPicPr>
            <a:picLocks noChangeAspect="1"/>
          </p:cNvPicPr>
          <p:nvPr/>
        </p:nvPicPr>
        <p:blipFill>
          <a:blip r:embed="rId4"/>
          <a:stretch>
            <a:fillRect/>
          </a:stretch>
        </p:blipFill>
        <p:spPr>
          <a:xfrm>
            <a:off x="-140200" y="-96703"/>
            <a:ext cx="9427222" cy="4693467"/>
          </a:xfrm>
          <a:prstGeom prst="rect">
            <a:avLst/>
          </a:prstGeom>
        </p:spPr>
      </p:pic>
      <p:sp>
        <p:nvSpPr>
          <p:cNvPr id="3" name="TextBox 2">
            <a:extLst>
              <a:ext uri="{FF2B5EF4-FFF2-40B4-BE49-F238E27FC236}">
                <a16:creationId xmlns:a16="http://schemas.microsoft.com/office/drawing/2014/main" id="{175B3725-EA8F-26A8-CFC8-739FA21648F3}"/>
              </a:ext>
            </a:extLst>
          </p:cNvPr>
          <p:cNvSpPr txBox="1"/>
          <p:nvPr/>
        </p:nvSpPr>
        <p:spPr>
          <a:xfrm>
            <a:off x="0" y="4528188"/>
            <a:ext cx="9172723" cy="646331"/>
          </a:xfrm>
          <a:prstGeom prst="rect">
            <a:avLst/>
          </a:prstGeom>
          <a:solidFill>
            <a:srgbClr val="C00000">
              <a:alpha val="29000"/>
            </a:srgbClr>
          </a:solidFill>
        </p:spPr>
        <p:txBody>
          <a:bodyPr wrap="square" rtlCol="0">
            <a:spAutoFit/>
          </a:bodyPr>
          <a:lstStyle/>
          <a:p>
            <a:pPr algn="r"/>
            <a:r>
              <a:rPr lang="en-CA" sz="1800" b="1" dirty="0">
                <a:solidFill>
                  <a:schemeClr val="accent5">
                    <a:lumMod val="20000"/>
                    <a:lumOff val="80000"/>
                  </a:schemeClr>
                </a:solidFill>
              </a:rPr>
              <a:t>Annotate: Which SDGs most resonate with the </a:t>
            </a:r>
          </a:p>
          <a:p>
            <a:pPr algn="r"/>
            <a:r>
              <a:rPr lang="en-CA" sz="1800" b="1" dirty="0">
                <a:solidFill>
                  <a:schemeClr val="accent5">
                    <a:lumMod val="20000"/>
                    <a:lumOff val="80000"/>
                  </a:schemeClr>
                </a:solidFill>
              </a:rPr>
              <a:t>community/work experiences you support students with? </a:t>
            </a:r>
          </a:p>
        </p:txBody>
      </p:sp>
    </p:spTree>
    <p:extLst>
      <p:ext uri="{BB962C8B-B14F-4D97-AF65-F5344CB8AC3E}">
        <p14:creationId xmlns:p14="http://schemas.microsoft.com/office/powerpoint/2010/main" val="1607321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 name="Picture 1">
            <a:extLst>
              <a:ext uri="{FF2B5EF4-FFF2-40B4-BE49-F238E27FC236}">
                <a16:creationId xmlns:a16="http://schemas.microsoft.com/office/drawing/2014/main" id="{8E7E3325-0C22-DEAF-3514-709545F3A0C7}"/>
              </a:ext>
            </a:extLst>
          </p:cNvPr>
          <p:cNvPicPr>
            <a:picLocks noChangeAspect="1"/>
          </p:cNvPicPr>
          <p:nvPr/>
        </p:nvPicPr>
        <p:blipFill>
          <a:blip r:embed="rId3"/>
          <a:stretch>
            <a:fillRect/>
          </a:stretch>
        </p:blipFill>
        <p:spPr>
          <a:xfrm>
            <a:off x="0" y="0"/>
            <a:ext cx="9356465" cy="5143500"/>
          </a:xfrm>
          <a:prstGeom prst="rect">
            <a:avLst/>
          </a:prstGeom>
        </p:spPr>
      </p:pic>
      <p:sp>
        <p:nvSpPr>
          <p:cNvPr id="3" name="TextBox 2">
            <a:extLst>
              <a:ext uri="{FF2B5EF4-FFF2-40B4-BE49-F238E27FC236}">
                <a16:creationId xmlns:a16="http://schemas.microsoft.com/office/drawing/2014/main" id="{A5CA39BA-AC16-1F9C-065A-036AC51164C9}"/>
              </a:ext>
            </a:extLst>
          </p:cNvPr>
          <p:cNvSpPr txBox="1"/>
          <p:nvPr/>
        </p:nvSpPr>
        <p:spPr>
          <a:xfrm>
            <a:off x="2506980" y="0"/>
            <a:ext cx="6849485" cy="830997"/>
          </a:xfrm>
          <a:prstGeom prst="rect">
            <a:avLst/>
          </a:prstGeom>
          <a:noFill/>
        </p:spPr>
        <p:txBody>
          <a:bodyPr wrap="square" rtlCol="0">
            <a:spAutoFit/>
          </a:bodyPr>
          <a:lstStyle/>
          <a:p>
            <a:pPr algn="r"/>
            <a:r>
              <a:rPr lang="en-CA" sz="2400" b="1" dirty="0">
                <a:solidFill>
                  <a:schemeClr val="accent5">
                    <a:lumMod val="20000"/>
                    <a:lumOff val="80000"/>
                  </a:schemeClr>
                </a:solidFill>
              </a:rPr>
              <a:t>Which goal would you like to explore further with your colleagues right now?</a:t>
            </a:r>
          </a:p>
        </p:txBody>
      </p:sp>
    </p:spTree>
    <p:extLst>
      <p:ext uri="{BB962C8B-B14F-4D97-AF65-F5344CB8AC3E}">
        <p14:creationId xmlns:p14="http://schemas.microsoft.com/office/powerpoint/2010/main" val="2072546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57"/>
        <p:cNvGrpSpPr/>
        <p:nvPr/>
      </p:nvGrpSpPr>
      <p:grpSpPr>
        <a:xfrm>
          <a:off x="0" y="0"/>
          <a:ext cx="0" cy="0"/>
          <a:chOff x="0" y="0"/>
          <a:chExt cx="0" cy="0"/>
        </a:xfrm>
      </p:grpSpPr>
      <p:pic>
        <p:nvPicPr>
          <p:cNvPr id="158" name="Google Shape;158;p21"/>
          <p:cNvPicPr preferRelativeResize="0"/>
          <p:nvPr/>
        </p:nvPicPr>
        <p:blipFill>
          <a:blip r:embed="rId3">
            <a:alphaModFix/>
          </a:blip>
          <a:stretch>
            <a:fillRect/>
          </a:stretch>
        </p:blipFill>
        <p:spPr>
          <a:xfrm>
            <a:off x="-1" y="0"/>
            <a:ext cx="9144000" cy="5168625"/>
          </a:xfrm>
          <a:prstGeom prst="rect">
            <a:avLst/>
          </a:prstGeom>
          <a:noFill/>
          <a:ln>
            <a:noFill/>
          </a:ln>
        </p:spPr>
      </p:pic>
      <p:sp>
        <p:nvSpPr>
          <p:cNvPr id="160" name="Google Shape;160;p21"/>
          <p:cNvSpPr txBox="1"/>
          <p:nvPr/>
        </p:nvSpPr>
        <p:spPr>
          <a:xfrm>
            <a:off x="174118" y="214446"/>
            <a:ext cx="6020425" cy="4632007"/>
          </a:xfrm>
          <a:prstGeom prst="rect">
            <a:avLst/>
          </a:prstGeom>
          <a:solidFill>
            <a:schemeClr val="accent5">
              <a:lumMod val="40000"/>
              <a:lumOff val="60000"/>
              <a:alpha val="42000"/>
            </a:schemeClr>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r>
              <a:rPr lang="en-CA" sz="1800" b="1" dirty="0" err="1"/>
              <a:t>JigSaw</a:t>
            </a:r>
            <a:r>
              <a:rPr lang="en-CA" sz="1800" b="1" dirty="0"/>
              <a:t> activity about the SDG and/or its targets</a:t>
            </a:r>
          </a:p>
          <a:p>
            <a:pPr marL="0" lvl="0" indent="0" algn="l" rtl="0">
              <a:spcBef>
                <a:spcPts val="0"/>
              </a:spcBef>
              <a:spcAft>
                <a:spcPts val="0"/>
              </a:spcAft>
              <a:buNone/>
            </a:pPr>
            <a:endParaRPr lang="en-CA" sz="1800" b="1" dirty="0"/>
          </a:p>
          <a:p>
            <a:pPr marL="285750" lvl="0" indent="-285750" algn="l" rtl="0">
              <a:lnSpc>
                <a:spcPct val="150000"/>
              </a:lnSpc>
              <a:spcBef>
                <a:spcPts val="0"/>
              </a:spcBef>
              <a:spcAft>
                <a:spcPts val="0"/>
              </a:spcAft>
              <a:buFont typeface="Arial" panose="020B0604020202020204" pitchFamily="34" charset="0"/>
              <a:buChar char="•"/>
            </a:pPr>
            <a:r>
              <a:rPr lang="en-CA" sz="1800" b="1" dirty="0"/>
              <a:t>1 thing that surprises you </a:t>
            </a:r>
          </a:p>
          <a:p>
            <a:pPr marL="285750" lvl="0" indent="-285750" algn="l" rtl="0">
              <a:lnSpc>
                <a:spcPct val="150000"/>
              </a:lnSpc>
              <a:spcBef>
                <a:spcPts val="0"/>
              </a:spcBef>
              <a:spcAft>
                <a:spcPts val="0"/>
              </a:spcAft>
              <a:buFont typeface="Arial" panose="020B0604020202020204" pitchFamily="34" charset="0"/>
              <a:buChar char="•"/>
            </a:pPr>
            <a:r>
              <a:rPr lang="en-CA" sz="1800" b="1" dirty="0"/>
              <a:t>1 question you have </a:t>
            </a:r>
          </a:p>
          <a:p>
            <a:pPr marL="285750" lvl="0" indent="-285750" algn="l" rtl="0">
              <a:lnSpc>
                <a:spcPct val="150000"/>
              </a:lnSpc>
              <a:spcBef>
                <a:spcPts val="0"/>
              </a:spcBef>
              <a:spcAft>
                <a:spcPts val="0"/>
              </a:spcAft>
              <a:buFont typeface="Arial" panose="020B0604020202020204" pitchFamily="34" charset="0"/>
              <a:buChar char="•"/>
            </a:pPr>
            <a:r>
              <a:rPr lang="en-US" sz="1800" b="1" dirty="0"/>
              <a:t>1 thing you don’t understand or agree with</a:t>
            </a:r>
          </a:p>
          <a:p>
            <a:pPr marL="285750" lvl="0" indent="-285750">
              <a:lnSpc>
                <a:spcPct val="150000"/>
              </a:lnSpc>
              <a:buFont typeface="Arial" panose="020B0604020202020204" pitchFamily="34" charset="0"/>
              <a:buChar char="•"/>
            </a:pPr>
            <a:r>
              <a:rPr lang="en-US" sz="1800" b="1" dirty="0"/>
              <a:t>How would you fine-tune this goal and/or targets to make it more relevant for your local experience?</a:t>
            </a:r>
          </a:p>
          <a:p>
            <a:pPr marL="285750" lvl="0" indent="-285750">
              <a:lnSpc>
                <a:spcPct val="150000"/>
              </a:lnSpc>
              <a:buFont typeface="Arial" panose="020B0604020202020204" pitchFamily="34" charset="0"/>
              <a:buChar char="•"/>
            </a:pPr>
            <a:endParaRPr lang="en-US" sz="1800" b="1" dirty="0"/>
          </a:p>
          <a:p>
            <a:pPr lvl="0">
              <a:lnSpc>
                <a:spcPct val="150000"/>
              </a:lnSpc>
            </a:pPr>
            <a:r>
              <a:rPr lang="en-US" sz="1800" b="1" dirty="0"/>
              <a:t>Review the link on your own and draft some quick 	responses to these questions/prompts</a:t>
            </a:r>
          </a:p>
          <a:p>
            <a:pPr lvl="0">
              <a:lnSpc>
                <a:spcPct val="150000"/>
              </a:lnSpc>
            </a:pPr>
            <a:r>
              <a:rPr lang="en-US" sz="1800" b="1" dirty="0"/>
              <a:t>Discuss with your breakout group</a:t>
            </a:r>
            <a:endParaRPr sz="1000" dirty="0"/>
          </a:p>
          <a:p>
            <a:pPr marL="0" lvl="0" indent="0" algn="l" rtl="0">
              <a:spcBef>
                <a:spcPts val="0"/>
              </a:spcBef>
              <a:spcAft>
                <a:spcPts val="0"/>
              </a:spcAft>
              <a:buNone/>
            </a:pPr>
            <a:endParaRPr sz="1000" dirty="0"/>
          </a:p>
        </p:txBody>
      </p:sp>
    </p:spTree>
    <p:extLst>
      <p:ext uri="{BB962C8B-B14F-4D97-AF65-F5344CB8AC3E}">
        <p14:creationId xmlns:p14="http://schemas.microsoft.com/office/powerpoint/2010/main" val="2481370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35"/>
        <p:cNvGrpSpPr/>
        <p:nvPr/>
      </p:nvGrpSpPr>
      <p:grpSpPr>
        <a:xfrm>
          <a:off x="0" y="0"/>
          <a:ext cx="0" cy="0"/>
          <a:chOff x="0" y="0"/>
          <a:chExt cx="0" cy="0"/>
        </a:xfrm>
      </p:grpSpPr>
      <p:pic>
        <p:nvPicPr>
          <p:cNvPr id="136" name="Google Shape;136;p18"/>
          <p:cNvPicPr preferRelativeResize="0"/>
          <p:nvPr/>
        </p:nvPicPr>
        <p:blipFill rotWithShape="1">
          <a:blip r:embed="rId3">
            <a:alphaModFix/>
          </a:blip>
          <a:srcRect t="15840" r="18240" b="38165"/>
          <a:stretch/>
        </p:blipFill>
        <p:spPr>
          <a:xfrm>
            <a:off x="0" y="0"/>
            <a:ext cx="9144000" cy="5143500"/>
          </a:xfrm>
          <a:prstGeom prst="rect">
            <a:avLst/>
          </a:prstGeom>
          <a:noFill/>
          <a:ln>
            <a:noFill/>
          </a:ln>
        </p:spPr>
      </p:pic>
      <p:sp>
        <p:nvSpPr>
          <p:cNvPr id="137" name="Google Shape;137;p18"/>
          <p:cNvSpPr txBox="1"/>
          <p:nvPr/>
        </p:nvSpPr>
        <p:spPr>
          <a:xfrm>
            <a:off x="3091975" y="324450"/>
            <a:ext cx="5532600" cy="3170068"/>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1 - No Poverty - end poverty in all it’s forms everywhere</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calls for an end to poverty in all its manifestations by 2030. It also aims to ensure social protection for the poor and vulnerable, increase access to basic services and support people harmed by climate-related extreme events and other economic, social and environmental shocks and disasters.</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https://www.un.org/sustainabledevelopment/poverty/</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dirty="0"/>
          </a:p>
          <a:p>
            <a:pPr marL="0" lvl="0" indent="0" algn="l" rtl="0">
              <a:spcBef>
                <a:spcPts val="0"/>
              </a:spcBef>
              <a:spcAft>
                <a:spcPts val="0"/>
              </a:spcAft>
              <a:buNone/>
            </a:pP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138" name="Google Shape;138;p18"/>
          <p:cNvPicPr preferRelativeResize="0"/>
          <p:nvPr/>
        </p:nvPicPr>
        <p:blipFill>
          <a:blip r:embed="rId5">
            <a:alphaModFix/>
          </a:blip>
          <a:stretch>
            <a:fillRect/>
          </a:stretch>
        </p:blipFill>
        <p:spPr>
          <a:xfrm>
            <a:off x="395770" y="330630"/>
            <a:ext cx="2275699" cy="2328274"/>
          </a:xfrm>
          <a:prstGeom prst="rect">
            <a:avLst/>
          </a:prstGeom>
          <a:noFill/>
          <a:ln>
            <a:noFill/>
          </a:ln>
          <a:effectLst>
            <a:outerShdw blurRad="57150" dist="47625" dir="180000" algn="bl" rotWithShape="0">
              <a:srgbClr val="000000"/>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5F06"/>
        </a:solidFill>
        <a:effectLst/>
      </p:bgPr>
    </p:bg>
    <p:spTree>
      <p:nvGrpSpPr>
        <p:cNvPr id="1" name="Shape 142"/>
        <p:cNvGrpSpPr/>
        <p:nvPr/>
      </p:nvGrpSpPr>
      <p:grpSpPr>
        <a:xfrm>
          <a:off x="0" y="0"/>
          <a:ext cx="0" cy="0"/>
          <a:chOff x="0" y="0"/>
          <a:chExt cx="0" cy="0"/>
        </a:xfrm>
      </p:grpSpPr>
      <p:pic>
        <p:nvPicPr>
          <p:cNvPr id="143" name="Google Shape;143;p19"/>
          <p:cNvPicPr preferRelativeResize="0"/>
          <p:nvPr/>
        </p:nvPicPr>
        <p:blipFill rotWithShape="1">
          <a:blip r:embed="rId3">
            <a:alphaModFix/>
          </a:blip>
          <a:srcRect t="14812" b="10185"/>
          <a:stretch/>
        </p:blipFill>
        <p:spPr>
          <a:xfrm>
            <a:off x="0" y="-16000"/>
            <a:ext cx="9144000" cy="5143496"/>
          </a:xfrm>
          <a:prstGeom prst="rect">
            <a:avLst/>
          </a:prstGeom>
          <a:noFill/>
          <a:ln>
            <a:noFill/>
          </a:ln>
        </p:spPr>
      </p:pic>
      <p:sp>
        <p:nvSpPr>
          <p:cNvPr id="144" name="Google Shape;144;p19"/>
          <p:cNvSpPr txBox="1"/>
          <p:nvPr/>
        </p:nvSpPr>
        <p:spPr>
          <a:xfrm>
            <a:off x="8343650" y="2972775"/>
            <a:ext cx="513600" cy="7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700">
                <a:solidFill>
                  <a:srgbClr val="CCCCCC"/>
                </a:solidFill>
                <a:latin typeface="Oswald"/>
                <a:ea typeface="Oswald"/>
                <a:cs typeface="Oswald"/>
                <a:sym typeface="Oswald"/>
              </a:rPr>
              <a:t>?</a:t>
            </a:r>
            <a:endParaRPr sz="3500">
              <a:solidFill>
                <a:srgbClr val="CCCCCC"/>
              </a:solidFill>
              <a:latin typeface="Oswald"/>
              <a:ea typeface="Oswald"/>
              <a:cs typeface="Oswald"/>
              <a:sym typeface="Oswald"/>
            </a:endParaRPr>
          </a:p>
        </p:txBody>
      </p:sp>
      <p:sp>
        <p:nvSpPr>
          <p:cNvPr id="145" name="Google Shape;145;p19"/>
          <p:cNvSpPr txBox="1"/>
          <p:nvPr/>
        </p:nvSpPr>
        <p:spPr>
          <a:xfrm>
            <a:off x="3133200" y="324450"/>
            <a:ext cx="5491500" cy="3600955"/>
          </a:xfrm>
          <a:prstGeom prst="rect">
            <a:avLst/>
          </a:prstGeom>
          <a:solidFill>
            <a:srgbClr val="FFFFFF"/>
          </a:solidFill>
          <a:ln>
            <a:noFill/>
          </a:ln>
          <a:effectLst>
            <a:outerShdw blurRad="57150" dist="38100" dir="2700000" algn="bl" rotWithShape="0">
              <a:srgbClr val="000000">
                <a:alpha val="98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t>Goal 2 - Zero Hunger - End hunger, achieve food security and improved nutrition and promote sustainable agriculture</a:t>
            </a:r>
            <a:endParaRPr b="1" dirty="0"/>
          </a:p>
          <a:p>
            <a:pPr marL="0" lvl="0" indent="0" algn="l" rtl="0">
              <a:spcBef>
                <a:spcPts val="0"/>
              </a:spcBef>
              <a:spcAft>
                <a:spcPts val="0"/>
              </a:spcAft>
              <a:buNone/>
            </a:pPr>
            <a:r>
              <a:rPr lang="en" i="1" dirty="0">
                <a:latin typeface="Times New Roman"/>
                <a:ea typeface="Times New Roman"/>
                <a:cs typeface="Times New Roman"/>
                <a:sym typeface="Times New Roman"/>
              </a:rPr>
              <a:t>aims to end hunger and all forms of malnutrition by 2030. It also commits to universal access to safe, nutritious and sufficient food at all times of the year. This will require sustainable food production systems and resilient agricultural practices, equal access to land, technology and markets and international cooperation on investments in infrastructure and technology to boost agricultural productivity.</a:t>
            </a:r>
          </a:p>
          <a:p>
            <a:pPr marL="0" lvl="0" indent="0" algn="l" rtl="0">
              <a:spcBef>
                <a:spcPts val="0"/>
              </a:spcBef>
              <a:spcAft>
                <a:spcPts val="0"/>
              </a:spcAft>
              <a:buNone/>
            </a:pPr>
            <a:r>
              <a:rPr lang="en-CA" i="1" dirty="0">
                <a:latin typeface="Times New Roman"/>
                <a:ea typeface="Times New Roman"/>
                <a:cs typeface="Times New Roman"/>
                <a:sym typeface="Times New Roman"/>
                <a:hlinkClick r:id="rId4"/>
              </a:rPr>
              <a:t>https://www.un.org/sustainabledevelopment/hunger/</a:t>
            </a:r>
            <a:r>
              <a:rPr lang="en" i="1" dirty="0">
                <a:latin typeface="Times New Roman"/>
                <a:ea typeface="Times New Roman"/>
                <a:cs typeface="Times New Roman"/>
                <a:sym typeface="Times New Roman"/>
              </a:rPr>
              <a:t> </a:t>
            </a:r>
            <a:endParaRPr i="1" dirty="0">
              <a:latin typeface="Times New Roman"/>
              <a:ea typeface="Times New Roman"/>
              <a:cs typeface="Times New Roman"/>
              <a:sym typeface="Times New Roman"/>
            </a:endParaRPr>
          </a:p>
          <a:p>
            <a:pPr marL="0" lvl="0" indent="0" algn="l" rtl="0">
              <a:spcBef>
                <a:spcPts val="0"/>
              </a:spcBef>
              <a:spcAft>
                <a:spcPts val="0"/>
              </a:spcAft>
              <a:buNone/>
            </a:pPr>
            <a:endParaRPr sz="1200" dirty="0"/>
          </a:p>
          <a:p>
            <a:pPr marL="0" lvl="0" indent="0" algn="l" rtl="0">
              <a:spcBef>
                <a:spcPts val="0"/>
              </a:spcBef>
              <a:spcAft>
                <a:spcPts val="0"/>
              </a:spcAft>
              <a:buNone/>
            </a:pP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200" i="1" dirty="0">
              <a:latin typeface="Times New Roman"/>
              <a:ea typeface="Times New Roman"/>
              <a:cs typeface="Times New Roman"/>
              <a:sym typeface="Times New Roman"/>
            </a:endParaRPr>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a:p>
            <a:pPr marL="0" lvl="0" indent="0" algn="l" rtl="0">
              <a:spcBef>
                <a:spcPts val="0"/>
              </a:spcBef>
              <a:spcAft>
                <a:spcPts val="0"/>
              </a:spcAft>
              <a:buNone/>
            </a:pPr>
            <a:endParaRPr sz="1000" dirty="0"/>
          </a:p>
        </p:txBody>
      </p:sp>
      <p:pic>
        <p:nvPicPr>
          <p:cNvPr id="146" name="Google Shape;146;p19"/>
          <p:cNvPicPr preferRelativeResize="0"/>
          <p:nvPr/>
        </p:nvPicPr>
        <p:blipFill>
          <a:blip r:embed="rId5">
            <a:alphaModFix/>
          </a:blip>
          <a:stretch>
            <a:fillRect/>
          </a:stretch>
        </p:blipFill>
        <p:spPr>
          <a:xfrm>
            <a:off x="379275" y="324450"/>
            <a:ext cx="2275699" cy="2328301"/>
          </a:xfrm>
          <a:prstGeom prst="rect">
            <a:avLst/>
          </a:prstGeom>
          <a:noFill/>
          <a:ln>
            <a:noFill/>
          </a:ln>
          <a:effectLst>
            <a:outerShdw blurRad="57150" dist="38100" dir="960000" algn="bl" rotWithShape="0">
              <a:srgbClr val="000000"/>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9580</TotalTime>
  <Words>2152</Words>
  <Application>Microsoft Office PowerPoint</Application>
  <PresentationFormat>On-screen Show (16:9)</PresentationFormat>
  <Paragraphs>253</Paragraphs>
  <Slides>27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Cambria</vt:lpstr>
      <vt:lpstr>Lato</vt:lpstr>
      <vt:lpstr>Oswald</vt:lpstr>
      <vt:lpstr>Raleway</vt:lpstr>
      <vt:lpstr>Times New Roman</vt:lpstr>
      <vt:lpstr>Simple Light</vt:lpstr>
      <vt:lpstr>Streamline</vt:lpstr>
      <vt:lpstr>PowerPoint Presentation</vt:lpstr>
      <vt:lpstr>PowerPoint Presentation</vt:lpstr>
      <vt:lpstr>PowerPoint Presentation</vt:lpstr>
      <vt:lpstr>Locally contextualized knowledge co-creation  - no one size fits all Lived experience just as important as metrics  (multiple types of knowledge systems) Equitable access is paramount  Inclusion and community capacity building UN DRIP and Indigenous wellbeing must be  woven throughout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Rhianna Nagel</dc:creator>
  <cp:lastModifiedBy>Rhianna Nagel</cp:lastModifiedBy>
  <cp:revision>16</cp:revision>
  <dcterms:modified xsi:type="dcterms:W3CDTF">2023-01-26T18:35:03Z</dcterms:modified>
</cp:coreProperties>
</file>